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99" r:id="rId2"/>
    <p:sldId id="293" r:id="rId3"/>
    <p:sldId id="295" r:id="rId4"/>
    <p:sldId id="296" r:id="rId5"/>
    <p:sldId id="297" r:id="rId6"/>
    <p:sldId id="298" r:id="rId7"/>
    <p:sldId id="318" r:id="rId8"/>
    <p:sldId id="320" r:id="rId9"/>
    <p:sldId id="321" r:id="rId10"/>
    <p:sldId id="314" r:id="rId11"/>
    <p:sldId id="315" r:id="rId12"/>
    <p:sldId id="316" r:id="rId13"/>
    <p:sldId id="317" r:id="rId14"/>
    <p:sldId id="258" r:id="rId15"/>
    <p:sldId id="259" r:id="rId16"/>
    <p:sldId id="260" r:id="rId17"/>
    <p:sldId id="261" r:id="rId18"/>
    <p:sldId id="262" r:id="rId19"/>
    <p:sldId id="263" r:id="rId20"/>
    <p:sldId id="264" r:id="rId21"/>
    <p:sldId id="265" r:id="rId22"/>
    <p:sldId id="267" r:id="rId23"/>
    <p:sldId id="269" r:id="rId24"/>
    <p:sldId id="272" r:id="rId25"/>
    <p:sldId id="280" r:id="rId26"/>
    <p:sldId id="309" r:id="rId27"/>
    <p:sldId id="310" r:id="rId28"/>
    <p:sldId id="311" r:id="rId29"/>
    <p:sldId id="332" r:id="rId30"/>
    <p:sldId id="333" r:id="rId31"/>
    <p:sldId id="334" r:id="rId32"/>
    <p:sldId id="335" r:id="rId33"/>
    <p:sldId id="290" r:id="rId34"/>
    <p:sldId id="322" r:id="rId35"/>
    <p:sldId id="323" r:id="rId36"/>
    <p:sldId id="324" r:id="rId37"/>
    <p:sldId id="325" r:id="rId38"/>
    <p:sldId id="326" r:id="rId39"/>
    <p:sldId id="327" r:id="rId40"/>
    <p:sldId id="328" r:id="rId41"/>
    <p:sldId id="330" r:id="rId42"/>
    <p:sldId id="329" r:id="rId43"/>
    <p:sldId id="331" r:id="rId44"/>
    <p:sldId id="312" r:id="rId45"/>
    <p:sldId id="313" r:id="rId46"/>
    <p:sldId id="300" r:id="rId47"/>
    <p:sldId id="301" r:id="rId48"/>
    <p:sldId id="302" r:id="rId49"/>
    <p:sldId id="303" r:id="rId50"/>
    <p:sldId id="304" r:id="rId51"/>
    <p:sldId id="305" r:id="rId52"/>
    <p:sldId id="306" r:id="rId53"/>
    <p:sldId id="307" r:id="rId54"/>
    <p:sldId id="308"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23A8A"/>
    <a:srgbClr val="DC62E1"/>
    <a:srgbClr val="859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4"/>
    <p:restoredTop sz="92320"/>
  </p:normalViewPr>
  <p:slideViewPr>
    <p:cSldViewPr>
      <p:cViewPr varScale="1">
        <p:scale>
          <a:sx n="66" d="100"/>
          <a:sy n="66" d="100"/>
        </p:scale>
        <p:origin x="157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E28EE-BA29-4401-BD5A-7C6D018C3FE2}" type="datetimeFigureOut">
              <a:rPr lang="en-US" smtClean="0"/>
              <a:t>10/18/2021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65537-8977-4085-8470-8324F5D5ADD1}" type="slidenum">
              <a:rPr lang="en-US" smtClean="0"/>
              <a:t>‹#›</a:t>
            </a:fld>
            <a:endParaRPr lang="en-US"/>
          </a:p>
        </p:txBody>
      </p:sp>
    </p:spTree>
    <p:extLst>
      <p:ext uri="{BB962C8B-B14F-4D97-AF65-F5344CB8AC3E}">
        <p14:creationId xmlns:p14="http://schemas.microsoft.com/office/powerpoint/2010/main" val="364852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Tufte</a:t>
            </a:r>
            <a:r>
              <a:rPr lang="en-US" dirty="0"/>
              <a:t> (1983, p. 24) </a:t>
            </a:r>
            <a:r>
              <a:rPr lang="en-US" dirty="0" err="1"/>
              <a:t>says,"Snow</a:t>
            </a:r>
            <a:r>
              <a:rPr lang="en-US" dirty="0"/>
              <a:t> observed that cholera occurred almost entirely among those who lived near (and drank from) the Broad Street water pump. He had the handle of the contaminated pump removed, ending the neighborhood epidemic which had taken more than 500 lives."</a:t>
            </a:r>
          </a:p>
        </p:txBody>
      </p:sp>
      <p:sp>
        <p:nvSpPr>
          <p:cNvPr id="4" name="Slide Number Placeholder 3"/>
          <p:cNvSpPr>
            <a:spLocks noGrp="1"/>
          </p:cNvSpPr>
          <p:nvPr>
            <p:ph type="sldNum" sz="quarter" idx="10"/>
          </p:nvPr>
        </p:nvSpPr>
        <p:spPr/>
        <p:txBody>
          <a:bodyPr/>
          <a:lstStyle/>
          <a:p>
            <a:fld id="{29265537-8977-4085-8470-8324F5D5ADD1}" type="slidenum">
              <a:rPr lang="en-US" smtClean="0"/>
              <a:t>15</a:t>
            </a:fld>
            <a:endParaRPr lang="en-US"/>
          </a:p>
        </p:txBody>
      </p:sp>
    </p:spTree>
    <p:extLst>
      <p:ext uri="{BB962C8B-B14F-4D97-AF65-F5344CB8AC3E}">
        <p14:creationId xmlns:p14="http://schemas.microsoft.com/office/powerpoint/2010/main" val="2785938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pie chart refers to a circular graph which is broken down into segments i.e. slices of pie. It is basically used to show the percentage or proportional data where each slice of pie represents a category. </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53</a:t>
            </a:fld>
            <a:endParaRPr lang="en-US"/>
          </a:p>
        </p:txBody>
      </p:sp>
    </p:spTree>
    <p:extLst>
      <p:ext uri="{BB962C8B-B14F-4D97-AF65-F5344CB8AC3E}">
        <p14:creationId xmlns:p14="http://schemas.microsoft.com/office/powerpoint/2010/main" val="204958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subplot() command specifies </a:t>
            </a:r>
            <a:r>
              <a:rPr lang="en-US" sz="1200" b="0" i="0" kern="1200" dirty="0" err="1">
                <a:solidFill>
                  <a:schemeClr val="tx1"/>
                </a:solidFill>
                <a:effectLst/>
                <a:latin typeface="+mn-lt"/>
                <a:ea typeface="+mn-ea"/>
                <a:cs typeface="+mn-cs"/>
              </a:rPr>
              <a:t>numrow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numcol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fignum</a:t>
            </a:r>
            <a:r>
              <a:rPr lang="en-US" sz="1200" b="0" i="0" kern="1200" dirty="0">
                <a:solidFill>
                  <a:schemeClr val="tx1"/>
                </a:solidFill>
                <a:effectLst/>
                <a:latin typeface="+mn-lt"/>
                <a:ea typeface="+mn-ea"/>
                <a:cs typeface="+mn-cs"/>
              </a:rPr>
              <a:t> which ranges from 1 to </a:t>
            </a:r>
            <a:r>
              <a:rPr lang="en-US" sz="1200" b="0" i="0" kern="1200" dirty="0" err="1">
                <a:solidFill>
                  <a:schemeClr val="tx1"/>
                </a:solidFill>
                <a:effectLst/>
                <a:latin typeface="+mn-lt"/>
                <a:ea typeface="+mn-ea"/>
                <a:cs typeface="+mn-cs"/>
              </a:rPr>
              <a:t>numrows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numcols</a:t>
            </a:r>
            <a:r>
              <a:rPr lang="en-US" sz="1200" b="0" i="0" kern="1200" dirty="0">
                <a:solidFill>
                  <a:schemeClr val="tx1"/>
                </a:solidFill>
                <a:effectLst/>
                <a:latin typeface="+mn-lt"/>
                <a:ea typeface="+mn-ea"/>
                <a:cs typeface="+mn-cs"/>
              </a:rPr>
              <a:t>. The commas in this command are optional if </a:t>
            </a:r>
            <a:r>
              <a:rPr lang="en-US" sz="1200" b="0" i="0" kern="1200" dirty="0" err="1">
                <a:solidFill>
                  <a:schemeClr val="tx1"/>
                </a:solidFill>
                <a:effectLst/>
                <a:latin typeface="+mn-lt"/>
                <a:ea typeface="+mn-ea"/>
                <a:cs typeface="+mn-cs"/>
              </a:rPr>
              <a:t>numrows</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numcols</a:t>
            </a:r>
            <a:r>
              <a:rPr lang="en-US" sz="1200" b="0" i="0" kern="1200" dirty="0">
                <a:solidFill>
                  <a:schemeClr val="tx1"/>
                </a:solidFill>
                <a:effectLst/>
                <a:latin typeface="+mn-lt"/>
                <a:ea typeface="+mn-ea"/>
                <a:cs typeface="+mn-cs"/>
              </a:rPr>
              <a:t>&lt;10. So subplot (221) is identical to subplot (2,2,1). Therefore, subplots helps us to plot multiple graphs in which you can define it by aligning vertically or horizontally. </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54</a:t>
            </a:fld>
            <a:endParaRPr lang="en-US"/>
          </a:p>
        </p:txBody>
      </p:sp>
    </p:spTree>
    <p:extLst>
      <p:ext uri="{BB962C8B-B14F-4D97-AF65-F5344CB8AC3E}">
        <p14:creationId xmlns:p14="http://schemas.microsoft.com/office/powerpoint/2010/main" val="101170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1275E-FABA-8A4F-B878-B317D5D37A20}" type="slidenum">
              <a:rPr lang="en-US"/>
              <a:pPr/>
              <a:t>18</a:t>
            </a:fld>
            <a:endParaRPr lang="en-US"/>
          </a:p>
        </p:txBody>
      </p:sp>
      <p:sp>
        <p:nvSpPr>
          <p:cNvPr id="307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p:txBody>
          <a:bodyPr/>
          <a:lstStyle/>
          <a:p>
            <a:r>
              <a:rPr lang="en-US"/>
              <a:t>Look at your data before you analyze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19</a:t>
            </a:fld>
            <a:endParaRPr lang="en-US"/>
          </a:p>
        </p:txBody>
      </p:sp>
    </p:spTree>
    <p:extLst>
      <p:ext uri="{BB962C8B-B14F-4D97-AF65-F5344CB8AC3E}">
        <p14:creationId xmlns:p14="http://schemas.microsoft.com/office/powerpoint/2010/main" val="69289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charset="0"/>
              </a:rPr>
              <a:t>And processing power, either as raw processor speed or via novel multi-core and many-core architectures, is also continuing to increase exponentially…</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97379F-56C5-2D4A-B126-51B655899E47}" type="slidenum">
              <a:rPr lang="en-US" sz="1200"/>
              <a:pPr/>
              <a:t>21</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 but human cognitive capacity is remaining constant. How can computing technologies help scientists make sense out of these vast and complex data sets?</a:t>
            </a:r>
          </a:p>
          <a:p>
            <a:pPr eaLnBrk="1" hangingPunct="1"/>
            <a:endParaRPr lang="en-US">
              <a:latin typeface="Times" charset="0"/>
            </a:endParaRPr>
          </a:p>
          <a:p>
            <a:pPr eaLnBrk="1" hangingPunct="1"/>
            <a:endParaRPr lang="en-US">
              <a:latin typeface="Times" charset="0"/>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67D98E3-D453-6143-B8B0-11A0437A913B}" type="slidenum">
              <a:rPr lang="en-US" sz="1200"/>
              <a:pPr/>
              <a:t>22</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bar graph uses bars to compare data among different categories. It is well suited when you want to measure the changes over a period of time.</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49</a:t>
            </a:fld>
            <a:endParaRPr lang="en-US"/>
          </a:p>
        </p:txBody>
      </p:sp>
    </p:spTree>
    <p:extLst>
      <p:ext uri="{BB962C8B-B14F-4D97-AF65-F5344CB8AC3E}">
        <p14:creationId xmlns:p14="http://schemas.microsoft.com/office/powerpoint/2010/main" val="1863473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Histograms are used to show a distribution whereas a bar chart is used to compare different entities. Histograms are useful when you have arrays or a very long list.</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50</a:t>
            </a:fld>
            <a:endParaRPr lang="en-US"/>
          </a:p>
        </p:txBody>
      </p:sp>
    </p:spTree>
    <p:extLst>
      <p:ext uri="{BB962C8B-B14F-4D97-AF65-F5344CB8AC3E}">
        <p14:creationId xmlns:p14="http://schemas.microsoft.com/office/powerpoint/2010/main" val="161400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Usually we need scatter plots in order to compare variables, for example, how much one variable is affected by another variable to build a relation out of it. The data is displayed as a collection of points, each having the value of one variable which determines the position on the horizontal axis and the value of other variable determines the position on the vertical axis.</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51</a:t>
            </a:fld>
            <a:endParaRPr lang="en-US"/>
          </a:p>
        </p:txBody>
      </p:sp>
    </p:spTree>
    <p:extLst>
      <p:ext uri="{BB962C8B-B14F-4D97-AF65-F5344CB8AC3E}">
        <p14:creationId xmlns:p14="http://schemas.microsoft.com/office/powerpoint/2010/main" val="1573644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Area plots are pretty much similar to the line plot. They are also known as stack plots. These plots can be used to track changes over time for two or more related groups that make up one whole category.</a:t>
            </a:r>
            <a:endParaRPr lang="en-US" dirty="0"/>
          </a:p>
        </p:txBody>
      </p:sp>
      <p:sp>
        <p:nvSpPr>
          <p:cNvPr id="4" name="Slide Number Placeholder 3"/>
          <p:cNvSpPr>
            <a:spLocks noGrp="1"/>
          </p:cNvSpPr>
          <p:nvPr>
            <p:ph type="sldNum" sz="quarter" idx="10"/>
          </p:nvPr>
        </p:nvSpPr>
        <p:spPr/>
        <p:txBody>
          <a:bodyPr/>
          <a:lstStyle/>
          <a:p>
            <a:fld id="{29265537-8977-4085-8470-8324F5D5ADD1}" type="slidenum">
              <a:rPr lang="en-US" smtClean="0"/>
              <a:t>52</a:t>
            </a:fld>
            <a:endParaRPr lang="en-US"/>
          </a:p>
        </p:txBody>
      </p:sp>
    </p:spTree>
    <p:extLst>
      <p:ext uri="{BB962C8B-B14F-4D97-AF65-F5344CB8AC3E}">
        <p14:creationId xmlns:p14="http://schemas.microsoft.com/office/powerpoint/2010/main" val="104004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26864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10421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82675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57305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27270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07881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08366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96833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99088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92054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10/18/2021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67886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CE558-C476-4373-B415-9E6F3874DDF1}" type="slidenum">
              <a:rPr lang="en-US" smtClean="0"/>
              <a:t>‹#›</a:t>
            </a:fld>
            <a:endParaRPr lang="en-US"/>
          </a:p>
        </p:txBody>
      </p:sp>
    </p:spTree>
    <p:extLst>
      <p:ext uri="{BB962C8B-B14F-4D97-AF65-F5344CB8AC3E}">
        <p14:creationId xmlns:p14="http://schemas.microsoft.com/office/powerpoint/2010/main" val="56360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7030A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5.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hyperlink" Target="https://en.wikipedia.org/wiki/Bar_char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hyperlink" Target="https://en.wikipedia.org/wiki/Line_char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hyperlink" Target="https://en.wikipedia.org/wiki/Pie_char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hyperlink" Target="https://www.zingchart.com/docs/chart-types/nested-pie-char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s://en.wikipedia.org/wiki/Scatter_plo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ata.worldbank.org/" TargetMode="External"/><Relationship Id="rId3" Type="http://schemas.openxmlformats.org/officeDocument/2006/relationships/hyperlink" Target="https://www.kdnuggets.com/datasets/index.html" TargetMode="External"/><Relationship Id="rId7" Type="http://schemas.openxmlformats.org/officeDocument/2006/relationships/hyperlink" Target="https://datasetsearch.research.google.com/"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7.xml"/><Relationship Id="rId6" Type="http://schemas.openxmlformats.org/officeDocument/2006/relationships/hyperlink" Target="https://github.com/niderhoff/nlp-datasets" TargetMode="External"/><Relationship Id="rId5" Type="http://schemas.openxmlformats.org/officeDocument/2006/relationships/hyperlink" Target="https://github.com/datasets" TargetMode="External"/><Relationship Id="rId4" Type="http://schemas.openxmlformats.org/officeDocument/2006/relationships/hyperlink" Target="https://archive.ics.uci.edu/ml/datasets.php" TargetMode="External"/><Relationship Id="rId9" Type="http://schemas.openxmlformats.org/officeDocument/2006/relationships/hyperlink" Target="https://towardsdatascience.com/data-repositories-for-almost-every-type-of-data-science-project-7aa2f98128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22910" y="2084908"/>
            <a:ext cx="8298180" cy="929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9600" b="0" i="0" u="none" strike="noStrike" kern="1200" cap="none" spc="0" normalizeH="0" baseline="0" noProof="0">
                <a:ln>
                  <a:noFill/>
                </a:ln>
                <a:solidFill>
                  <a:sysClr val="windowText" lastClr="000000"/>
                </a:solidFill>
                <a:effectLst/>
                <a:uLnTx/>
                <a:uFillTx/>
                <a:latin typeface="Calibri Light" panose="020F0302020204030204"/>
                <a:ea typeface=""/>
                <a:cs typeface=""/>
              </a:rPr>
              <a:t>Data Science</a:t>
            </a:r>
            <a:endParaRPr kumimoji="0" lang="en-US" sz="9600" b="0" i="0" u="none" strike="noStrike" kern="1200" cap="none" spc="0" normalizeH="0" baseline="0" noProof="0" dirty="0">
              <a:ln>
                <a:noFill/>
              </a:ln>
              <a:solidFill>
                <a:sysClr val="windowText" lastClr="000000"/>
              </a:solidFill>
              <a:effectLst/>
              <a:uLnTx/>
              <a:uFillTx/>
              <a:latin typeface="Calibri Light" panose="020F0302020204030204"/>
              <a:ea typeface=""/>
              <a:cs typeface=""/>
            </a:endParaRPr>
          </a:p>
        </p:txBody>
      </p:sp>
      <p:sp>
        <p:nvSpPr>
          <p:cNvPr id="5" name="Subtitle 2"/>
          <p:cNvSpPr txBox="1">
            <a:spLocks/>
          </p:cNvSpPr>
          <p:nvPr/>
        </p:nvSpPr>
        <p:spPr>
          <a:xfrm>
            <a:off x="1143000" y="3217587"/>
            <a:ext cx="6858000" cy="4809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
                <a:cs typeface=""/>
              </a:rPr>
              <a:t>CSE-4077</a:t>
            </a:r>
          </a:p>
        </p:txBody>
      </p:sp>
    </p:spTree>
    <p:extLst>
      <p:ext uri="{BB962C8B-B14F-4D97-AF65-F5344CB8AC3E}">
        <p14:creationId xmlns:p14="http://schemas.microsoft.com/office/powerpoint/2010/main" val="1977310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E145C-DA87-4234-B1A6-DF2013B4EB0D}"/>
              </a:ext>
            </a:extLst>
          </p:cNvPr>
          <p:cNvPicPr>
            <a:picLocks noChangeAspect="1"/>
          </p:cNvPicPr>
          <p:nvPr/>
        </p:nvPicPr>
        <p:blipFill>
          <a:blip r:embed="rId2"/>
          <a:stretch>
            <a:fillRect/>
          </a:stretch>
        </p:blipFill>
        <p:spPr>
          <a:xfrm>
            <a:off x="33337" y="962025"/>
            <a:ext cx="9077325" cy="4933950"/>
          </a:xfrm>
          <a:prstGeom prst="rect">
            <a:avLst/>
          </a:prstGeom>
        </p:spPr>
      </p:pic>
      <p:sp>
        <p:nvSpPr>
          <p:cNvPr id="4" name="Title 3">
            <a:extLst>
              <a:ext uri="{FF2B5EF4-FFF2-40B4-BE49-F238E27FC236}">
                <a16:creationId xmlns:a16="http://schemas.microsoft.com/office/drawing/2014/main" id="{31D90913-AF6A-4C3F-822E-C4B4D7D228C2}"/>
              </a:ext>
            </a:extLst>
          </p:cNvPr>
          <p:cNvSpPr>
            <a:spLocks noGrp="1"/>
          </p:cNvSpPr>
          <p:nvPr>
            <p:ph type="title"/>
          </p:nvPr>
        </p:nvSpPr>
        <p:spPr/>
        <p:txBody>
          <a:bodyPr/>
          <a:lstStyle/>
          <a:p>
            <a:r>
              <a:rPr lang="en-US" dirty="0">
                <a:solidFill>
                  <a:srgbClr val="00B0F0"/>
                </a:solidFill>
              </a:rPr>
              <a:t>Visualization</a:t>
            </a:r>
          </a:p>
        </p:txBody>
      </p:sp>
    </p:spTree>
    <p:extLst>
      <p:ext uri="{BB962C8B-B14F-4D97-AF65-F5344CB8AC3E}">
        <p14:creationId xmlns:p14="http://schemas.microsoft.com/office/powerpoint/2010/main" val="3084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400" y="0"/>
            <a:ext cx="6040490" cy="6858000"/>
          </a:xfrm>
          <a:prstGeom prst="rect">
            <a:avLst/>
          </a:prstGeom>
        </p:spPr>
      </p:pic>
    </p:spTree>
    <p:extLst>
      <p:ext uri="{BB962C8B-B14F-4D97-AF65-F5344CB8AC3E}">
        <p14:creationId xmlns:p14="http://schemas.microsoft.com/office/powerpoint/2010/main" val="901953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0"/>
            <a:ext cx="5751518" cy="6858000"/>
          </a:xfrm>
          <a:prstGeom prst="rect">
            <a:avLst/>
          </a:prstGeom>
        </p:spPr>
      </p:pic>
    </p:spTree>
    <p:extLst>
      <p:ext uri="{BB962C8B-B14F-4D97-AF65-F5344CB8AC3E}">
        <p14:creationId xmlns:p14="http://schemas.microsoft.com/office/powerpoint/2010/main" val="4147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51134"/>
          </a:xfrm>
          <a:prstGeom prst="rect">
            <a:avLst/>
          </a:prstGeom>
        </p:spPr>
      </p:pic>
    </p:spTree>
    <p:extLst>
      <p:ext uri="{BB962C8B-B14F-4D97-AF65-F5344CB8AC3E}">
        <p14:creationId xmlns:p14="http://schemas.microsoft.com/office/powerpoint/2010/main" val="1327455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1"/>
            <a:ext cx="7772400" cy="685800"/>
          </a:xfrm>
        </p:spPr>
        <p:txBody>
          <a:bodyPr>
            <a:normAutofit fontScale="90000"/>
          </a:bodyPr>
          <a:lstStyle/>
          <a:p>
            <a:pPr algn="ctr"/>
            <a:r>
              <a:rPr lang="en-US" dirty="0">
                <a:solidFill>
                  <a:srgbClr val="00B0F0"/>
                </a:solidFill>
              </a:rPr>
              <a:t>Why Visualize Data?</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447800"/>
            <a:ext cx="8254314" cy="4241800"/>
          </a:xfrm>
          <a:prstGeom prst="rect">
            <a:avLst/>
          </a:prstGeom>
        </p:spPr>
      </p:pic>
    </p:spTree>
    <p:extLst>
      <p:ext uri="{BB962C8B-B14F-4D97-AF65-F5344CB8AC3E}">
        <p14:creationId xmlns:p14="http://schemas.microsoft.com/office/powerpoint/2010/main" val="274989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John Snow</a:t>
            </a:r>
          </a:p>
        </p:txBody>
      </p:sp>
      <p:pic>
        <p:nvPicPr>
          <p:cNvPr id="31748" name="Picture 4" descr="C:\Documents and Settings\bill\My Documents\Classes\SDMCourse\chole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679450"/>
            <a:ext cx="6705600" cy="6178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09800" y="0"/>
            <a:ext cx="5529766" cy="646331"/>
          </a:xfrm>
          <a:prstGeom prst="rect">
            <a:avLst/>
          </a:prstGeom>
        </p:spPr>
        <p:txBody>
          <a:bodyPr wrap="none">
            <a:spAutoFit/>
          </a:bodyPr>
          <a:lstStyle/>
          <a:p>
            <a:r>
              <a:rPr lang="en-US"/>
              <a:t>Location of deaths in the 1854 London Cholera Epidemic.</a:t>
            </a:r>
          </a:p>
          <a:p>
            <a:r>
              <a:rPr lang="en-US"/>
              <a:t>X marks the locations of the water pumps</a:t>
            </a:r>
          </a:p>
        </p:txBody>
      </p:sp>
      <p:sp>
        <p:nvSpPr>
          <p:cNvPr id="3" name="TextBox 2"/>
          <p:cNvSpPr txBox="1"/>
          <p:nvPr/>
        </p:nvSpPr>
        <p:spPr>
          <a:xfrm>
            <a:off x="228600" y="1143000"/>
            <a:ext cx="1828800" cy="369332"/>
          </a:xfrm>
          <a:prstGeom prst="rect">
            <a:avLst/>
          </a:prstGeom>
          <a:noFill/>
        </p:spPr>
        <p:txBody>
          <a:bodyPr wrap="square" rtlCol="0">
            <a:spAutoFit/>
          </a:bodyPr>
          <a:lstStyle/>
          <a:p>
            <a:r>
              <a:rPr lang="en-US"/>
              <a:t>Dr. John Snow</a:t>
            </a:r>
          </a:p>
        </p:txBody>
      </p:sp>
    </p:spTree>
    <p:extLst>
      <p:ext uri="{BB962C8B-B14F-4D97-AF65-F5344CB8AC3E}">
        <p14:creationId xmlns:p14="http://schemas.microsoft.com/office/powerpoint/2010/main" val="3051256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190500"/>
            <a:ext cx="7467600" cy="1527175"/>
          </a:xfrm>
        </p:spPr>
        <p:txBody>
          <a:bodyPr/>
          <a:lstStyle/>
          <a:p>
            <a:r>
              <a:rPr lang="en-US" dirty="0" err="1">
                <a:solidFill>
                  <a:srgbClr val="00B0F0"/>
                </a:solidFill>
              </a:rPr>
              <a:t>Anscombe</a:t>
            </a:r>
            <a:r>
              <a:rPr lang="ja-JP" altLang="en-US" dirty="0">
                <a:solidFill>
                  <a:srgbClr val="00B0F0"/>
                </a:solidFill>
                <a:latin typeface="Arial"/>
              </a:rPr>
              <a:t>’</a:t>
            </a:r>
            <a:r>
              <a:rPr lang="en-US" dirty="0">
                <a:solidFill>
                  <a:srgbClr val="00B0F0"/>
                </a:solidFill>
              </a:rPr>
              <a:t>s Quartet</a:t>
            </a:r>
          </a:p>
        </p:txBody>
      </p:sp>
      <p:sp>
        <p:nvSpPr>
          <p:cNvPr id="27955" name="Rectangle 307"/>
          <p:cNvSpPr>
            <a:spLocks noChangeArrowheads="1"/>
          </p:cNvSpPr>
          <p:nvPr/>
        </p:nvSpPr>
        <p:spPr bwMode="auto">
          <a:xfrm>
            <a:off x="0" y="-10131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aphicFrame>
        <p:nvGraphicFramePr>
          <p:cNvPr id="28260" name="Object 612"/>
          <p:cNvGraphicFramePr>
            <a:graphicFrameLocks noChangeAspect="1"/>
          </p:cNvGraphicFramePr>
          <p:nvPr/>
        </p:nvGraphicFramePr>
        <p:xfrm>
          <a:off x="1524000" y="1930400"/>
          <a:ext cx="6096000" cy="4113213"/>
        </p:xfrm>
        <a:graphic>
          <a:graphicData uri="http://schemas.openxmlformats.org/presentationml/2006/ole">
            <mc:AlternateContent xmlns:mc="http://schemas.openxmlformats.org/markup-compatibility/2006">
              <mc:Choice xmlns:v="urn:schemas-microsoft-com:vml" Requires="v">
                <p:oleObj spid="_x0000_s2058" name="Worksheet" r:id="rId3" imgW="2987643" imgH="2018923" progId="Excel.Sheet.8">
                  <p:embed/>
                </p:oleObj>
              </mc:Choice>
              <mc:Fallback>
                <p:oleObj name="Worksheet" r:id="rId3" imgW="2987643" imgH="2018923"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930400"/>
                        <a:ext cx="60960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1867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err="1">
                <a:solidFill>
                  <a:srgbClr val="00B0F0"/>
                </a:solidFill>
              </a:rPr>
              <a:t>Anscombe</a:t>
            </a:r>
            <a:r>
              <a:rPr lang="ja-JP" altLang="en-US" dirty="0">
                <a:solidFill>
                  <a:srgbClr val="00B0F0"/>
                </a:solidFill>
                <a:latin typeface="Arial"/>
              </a:rPr>
              <a:t>’</a:t>
            </a:r>
            <a:r>
              <a:rPr lang="en-US" dirty="0">
                <a:solidFill>
                  <a:srgbClr val="00B0F0"/>
                </a:solidFill>
              </a:rPr>
              <a:t>s Quartet (2)</a:t>
            </a:r>
          </a:p>
        </p:txBody>
      </p:sp>
      <p:sp>
        <p:nvSpPr>
          <p:cNvPr id="29699" name="Rectangle 3"/>
          <p:cNvSpPr>
            <a:spLocks noGrp="1" noChangeArrowheads="1"/>
          </p:cNvSpPr>
          <p:nvPr>
            <p:ph type="body" idx="1"/>
          </p:nvPr>
        </p:nvSpPr>
        <p:spPr/>
        <p:txBody>
          <a:bodyPr/>
          <a:lstStyle/>
          <a:p>
            <a:pPr>
              <a:lnSpc>
                <a:spcPct val="90000"/>
              </a:lnSpc>
            </a:pPr>
            <a:r>
              <a:rPr lang="en-US" sz="2200" dirty="0"/>
              <a:t>mean of the x values = 9.0 </a:t>
            </a:r>
          </a:p>
          <a:p>
            <a:pPr>
              <a:lnSpc>
                <a:spcPct val="90000"/>
              </a:lnSpc>
            </a:pPr>
            <a:r>
              <a:rPr lang="en-US" sz="2200" dirty="0"/>
              <a:t>mean of the y values = 7.5 </a:t>
            </a:r>
          </a:p>
          <a:p>
            <a:pPr>
              <a:lnSpc>
                <a:spcPct val="90000"/>
              </a:lnSpc>
            </a:pPr>
            <a:r>
              <a:rPr lang="en-US" sz="2200" dirty="0"/>
              <a:t>equation of the least-squared regression line: </a:t>
            </a:r>
          </a:p>
          <a:p>
            <a:pPr lvl="1">
              <a:lnSpc>
                <a:spcPct val="90000"/>
              </a:lnSpc>
              <a:buFont typeface="Wingdings" charset="0"/>
              <a:buNone/>
            </a:pPr>
            <a:r>
              <a:rPr lang="en-US" sz="2000" dirty="0"/>
              <a:t>y = 3 + 0.5x </a:t>
            </a:r>
          </a:p>
          <a:p>
            <a:pPr>
              <a:lnSpc>
                <a:spcPct val="90000"/>
              </a:lnSpc>
            </a:pPr>
            <a:r>
              <a:rPr lang="en-US" sz="2200" dirty="0"/>
              <a:t>sums of squared errors (about the mean) = 110.0 </a:t>
            </a:r>
          </a:p>
          <a:p>
            <a:pPr>
              <a:lnSpc>
                <a:spcPct val="90000"/>
              </a:lnSpc>
            </a:pPr>
            <a:r>
              <a:rPr lang="en-US" sz="2200" dirty="0"/>
              <a:t>regression sums of squared errors </a:t>
            </a:r>
          </a:p>
          <a:p>
            <a:pPr lvl="1">
              <a:lnSpc>
                <a:spcPct val="90000"/>
              </a:lnSpc>
              <a:buFont typeface="Wingdings" charset="0"/>
              <a:buNone/>
            </a:pPr>
            <a:r>
              <a:rPr lang="en-US" sz="2000" dirty="0"/>
              <a:t>(variance accounted for by x) = 27.5 </a:t>
            </a:r>
          </a:p>
          <a:p>
            <a:pPr>
              <a:lnSpc>
                <a:spcPct val="90000"/>
              </a:lnSpc>
            </a:pPr>
            <a:r>
              <a:rPr lang="en-US" sz="2200" dirty="0"/>
              <a:t>residual sums of squared errors </a:t>
            </a:r>
          </a:p>
          <a:p>
            <a:pPr lvl="1">
              <a:lnSpc>
                <a:spcPct val="90000"/>
              </a:lnSpc>
              <a:buFont typeface="Wingdings" charset="0"/>
              <a:buNone/>
            </a:pPr>
            <a:r>
              <a:rPr lang="en-US" sz="2000" dirty="0"/>
              <a:t>(about the regression line) = 13.75 </a:t>
            </a:r>
          </a:p>
          <a:p>
            <a:pPr>
              <a:lnSpc>
                <a:spcPct val="90000"/>
              </a:lnSpc>
            </a:pPr>
            <a:r>
              <a:rPr lang="en-US" sz="2200" dirty="0"/>
              <a:t>correlation coefficient = 0.82 </a:t>
            </a:r>
          </a:p>
          <a:p>
            <a:pPr>
              <a:lnSpc>
                <a:spcPct val="90000"/>
              </a:lnSpc>
            </a:pPr>
            <a:r>
              <a:rPr lang="en-US" sz="2200" dirty="0"/>
              <a:t>coefficient of determination = 0.67 </a:t>
            </a:r>
          </a:p>
        </p:txBody>
      </p:sp>
    </p:spTree>
    <p:extLst>
      <p:ext uri="{BB962C8B-B14F-4D97-AF65-F5344CB8AC3E}">
        <p14:creationId xmlns:p14="http://schemas.microsoft.com/office/powerpoint/2010/main" val="2778738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err="1">
                <a:solidFill>
                  <a:srgbClr val="00B0F0"/>
                </a:solidFill>
              </a:rPr>
              <a:t>Anscombe</a:t>
            </a:r>
            <a:r>
              <a:rPr lang="ja-JP" altLang="en-US" dirty="0">
                <a:solidFill>
                  <a:srgbClr val="00B0F0"/>
                </a:solidFill>
                <a:latin typeface="Arial"/>
              </a:rPr>
              <a:t>’</a:t>
            </a:r>
            <a:r>
              <a:rPr lang="en-US" dirty="0">
                <a:solidFill>
                  <a:srgbClr val="00B0F0"/>
                </a:solidFill>
              </a:rPr>
              <a:t>s Quartet (3)</a:t>
            </a:r>
          </a:p>
        </p:txBody>
      </p:sp>
      <p:pic>
        <p:nvPicPr>
          <p:cNvPr id="28675" name="Picture 3" descr="C:\Documents and Settings\bill\My Documents\Classes\SDMCourse\anscomb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019800" cy="467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04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00B0F0"/>
                </a:solidFill>
              </a:rPr>
              <a:t>Another example: Pearson Correlation</a:t>
            </a:r>
          </a:p>
        </p:txBody>
      </p:sp>
      <p:pic>
        <p:nvPicPr>
          <p:cNvPr id="4" name="Picture 3" descr="506px-Correlation_exampl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 y="1371600"/>
            <a:ext cx="8540447" cy="3898900"/>
          </a:xfrm>
          <a:prstGeom prst="rect">
            <a:avLst/>
          </a:prstGeom>
        </p:spPr>
      </p:pic>
    </p:spTree>
    <p:extLst>
      <p:ext uri="{BB962C8B-B14F-4D97-AF65-F5344CB8AC3E}">
        <p14:creationId xmlns:p14="http://schemas.microsoft.com/office/powerpoint/2010/main" val="44554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52400" y="304800"/>
            <a:ext cx="8763000" cy="609600"/>
          </a:xfrm>
        </p:spPr>
        <p:txBody>
          <a:bodyPr/>
          <a:lstStyle/>
          <a:p>
            <a:pPr eaLnBrk="1" hangingPunct="1"/>
            <a:r>
              <a:rPr lang="en-US" altLang="en-US" sz="3200" dirty="0">
                <a:solidFill>
                  <a:srgbClr val="00B0F0"/>
                </a:solidFill>
              </a:rPr>
              <a:t>Types of Data Sets </a:t>
            </a:r>
          </a:p>
        </p:txBody>
      </p:sp>
      <p:sp>
        <p:nvSpPr>
          <p:cNvPr id="6" name="Rectangle 3"/>
          <p:cNvSpPr txBox="1">
            <a:spLocks noChangeArrowheads="1"/>
          </p:cNvSpPr>
          <p:nvPr/>
        </p:nvSpPr>
        <p:spPr>
          <a:xfrm>
            <a:off x="304800" y="1295400"/>
            <a:ext cx="4419600" cy="5181600"/>
          </a:xfrm>
          <a:prstGeom prst="rect">
            <a:avLst/>
          </a:prstGeom>
          <a:noFill/>
        </p:spPr>
        <p:txBody>
          <a:bodyPr vert="horz" lIns="90488" tIns="44450" rIns="90488" bIns="4445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05000"/>
              </a:lnSpc>
            </a:pPr>
            <a:r>
              <a:rPr lang="en-US" altLang="en-US" sz="1400" dirty="0">
                <a:ea typeface="Times New Roman" charset="0"/>
                <a:cs typeface="Times New Roman" charset="0"/>
              </a:rPr>
              <a:t>Record</a:t>
            </a:r>
          </a:p>
          <a:p>
            <a:pPr marL="800100" lvl="1" indent="-342900">
              <a:lnSpc>
                <a:spcPct val="105000"/>
              </a:lnSpc>
            </a:pPr>
            <a:r>
              <a:rPr lang="en-US" altLang="en-US" sz="1400" dirty="0">
                <a:ea typeface="Times New Roman" charset="0"/>
                <a:cs typeface="Times New Roman" charset="0"/>
              </a:rPr>
              <a:t>Relational records</a:t>
            </a:r>
          </a:p>
          <a:p>
            <a:pPr marL="800100" lvl="1" indent="-342900">
              <a:lnSpc>
                <a:spcPct val="105000"/>
              </a:lnSpc>
            </a:pPr>
            <a:r>
              <a:rPr lang="en-US" altLang="en-US" sz="1400" dirty="0">
                <a:ea typeface="Times New Roman" charset="0"/>
                <a:cs typeface="Times New Roman" charset="0"/>
              </a:rPr>
              <a:t>Data matrix, e.g., numerical matrix, crosstabs</a:t>
            </a:r>
          </a:p>
          <a:p>
            <a:pPr marL="800100" lvl="1" indent="-342900">
              <a:lnSpc>
                <a:spcPct val="105000"/>
              </a:lnSpc>
            </a:pPr>
            <a:r>
              <a:rPr lang="en-US" altLang="en-US" sz="1400" dirty="0">
                <a:ea typeface="Times New Roman" charset="0"/>
                <a:cs typeface="Times New Roman" charset="0"/>
              </a:rPr>
              <a:t>Document data: text documents: term-frequency vector</a:t>
            </a:r>
          </a:p>
          <a:p>
            <a:pPr marL="800100" lvl="1" indent="-342900">
              <a:lnSpc>
                <a:spcPct val="105000"/>
              </a:lnSpc>
            </a:pPr>
            <a:r>
              <a:rPr lang="en-US" altLang="en-US" sz="1400" dirty="0">
                <a:ea typeface="Times New Roman" charset="0"/>
                <a:cs typeface="Times New Roman" charset="0"/>
              </a:rPr>
              <a:t>Transaction data</a:t>
            </a:r>
            <a:endParaRPr lang="en-US" altLang="en-US" sz="1400" dirty="0"/>
          </a:p>
          <a:p>
            <a:pPr marL="285750" indent="-285750">
              <a:lnSpc>
                <a:spcPct val="105000"/>
              </a:lnSpc>
            </a:pPr>
            <a:r>
              <a:rPr lang="en-US" altLang="en-US" sz="1400" dirty="0">
                <a:ea typeface="Times New Roman" charset="0"/>
                <a:cs typeface="Times New Roman" charset="0"/>
              </a:rPr>
              <a:t>Graph and network</a:t>
            </a:r>
          </a:p>
          <a:p>
            <a:pPr marL="800100" lvl="1" indent="-342900">
              <a:lnSpc>
                <a:spcPct val="105000"/>
              </a:lnSpc>
            </a:pPr>
            <a:r>
              <a:rPr lang="en-US" altLang="en-US" sz="1400" dirty="0">
                <a:ea typeface="Times New Roman" charset="0"/>
                <a:cs typeface="Times New Roman" charset="0"/>
              </a:rPr>
              <a:t>World Wide Web</a:t>
            </a:r>
          </a:p>
          <a:p>
            <a:pPr marL="800100" lvl="1" indent="-342900">
              <a:lnSpc>
                <a:spcPct val="105000"/>
              </a:lnSpc>
            </a:pPr>
            <a:r>
              <a:rPr lang="en-US" altLang="en-US" sz="1400" dirty="0">
                <a:ea typeface="Times New Roman" charset="0"/>
                <a:cs typeface="Times New Roman" charset="0"/>
              </a:rPr>
              <a:t>Social or information networks</a:t>
            </a:r>
          </a:p>
          <a:p>
            <a:pPr marL="800100" lvl="1" indent="-342900">
              <a:lnSpc>
                <a:spcPct val="105000"/>
              </a:lnSpc>
            </a:pPr>
            <a:r>
              <a:rPr lang="en-US" altLang="en-US" sz="1400" dirty="0">
                <a:ea typeface="Times New Roman" charset="0"/>
                <a:cs typeface="Times New Roman" charset="0"/>
              </a:rPr>
              <a:t>Molecular Structures</a:t>
            </a:r>
          </a:p>
          <a:p>
            <a:pPr marL="285750" indent="-285750">
              <a:lnSpc>
                <a:spcPct val="105000"/>
              </a:lnSpc>
            </a:pPr>
            <a:r>
              <a:rPr lang="en-US" altLang="en-US" sz="1400" dirty="0">
                <a:ea typeface="Times New Roman" charset="0"/>
                <a:cs typeface="Times New Roman" charset="0"/>
              </a:rPr>
              <a:t>Ordered</a:t>
            </a:r>
          </a:p>
          <a:p>
            <a:pPr marL="800100" lvl="1" indent="-342900">
              <a:lnSpc>
                <a:spcPct val="105000"/>
              </a:lnSpc>
            </a:pPr>
            <a:r>
              <a:rPr lang="en-US" altLang="en-US" sz="1400" dirty="0">
                <a:ea typeface="Times New Roman" charset="0"/>
                <a:cs typeface="Times New Roman" charset="0"/>
              </a:rPr>
              <a:t>Video data: sequence of images</a:t>
            </a:r>
          </a:p>
          <a:p>
            <a:pPr marL="800100" lvl="1" indent="-342900">
              <a:lnSpc>
                <a:spcPct val="105000"/>
              </a:lnSpc>
            </a:pPr>
            <a:r>
              <a:rPr lang="en-US" altLang="en-US" sz="1400" dirty="0">
                <a:ea typeface="Times New Roman" charset="0"/>
                <a:cs typeface="Times New Roman" charset="0"/>
              </a:rPr>
              <a:t>Temporal data: time-series</a:t>
            </a:r>
          </a:p>
          <a:p>
            <a:pPr marL="800100" lvl="1" indent="-342900">
              <a:lnSpc>
                <a:spcPct val="105000"/>
              </a:lnSpc>
            </a:pPr>
            <a:r>
              <a:rPr lang="en-US" altLang="en-US" sz="1400" dirty="0">
                <a:ea typeface="Times New Roman" charset="0"/>
                <a:cs typeface="Times New Roman" charset="0"/>
              </a:rPr>
              <a:t>Sequential Data: transaction sequences</a:t>
            </a:r>
          </a:p>
          <a:p>
            <a:pPr marL="800100" lvl="1" indent="-342900">
              <a:lnSpc>
                <a:spcPct val="105000"/>
              </a:lnSpc>
            </a:pPr>
            <a:r>
              <a:rPr lang="en-US" altLang="en-US" sz="1400" dirty="0">
                <a:ea typeface="Times New Roman" charset="0"/>
                <a:cs typeface="Times New Roman" charset="0"/>
              </a:rPr>
              <a:t>Genetic sequence data</a:t>
            </a:r>
          </a:p>
          <a:p>
            <a:pPr marL="285750" indent="-285750">
              <a:lnSpc>
                <a:spcPct val="105000"/>
              </a:lnSpc>
            </a:pPr>
            <a:r>
              <a:rPr lang="en-US" altLang="en-US" sz="1400" dirty="0">
                <a:ea typeface="Times New Roman" charset="0"/>
                <a:cs typeface="Times New Roman" charset="0"/>
              </a:rPr>
              <a:t>Spatial, image and multimedia:</a:t>
            </a:r>
          </a:p>
          <a:p>
            <a:pPr marL="800100" lvl="1" indent="-342900">
              <a:lnSpc>
                <a:spcPct val="105000"/>
              </a:lnSpc>
            </a:pPr>
            <a:r>
              <a:rPr lang="en-US" altLang="en-US" sz="1400" dirty="0">
                <a:ea typeface="Times New Roman" charset="0"/>
                <a:cs typeface="Times New Roman" charset="0"/>
              </a:rPr>
              <a:t>Spatial data: maps</a:t>
            </a:r>
          </a:p>
          <a:p>
            <a:pPr marL="800100" lvl="1" indent="-342900">
              <a:lnSpc>
                <a:spcPct val="105000"/>
              </a:lnSpc>
            </a:pPr>
            <a:r>
              <a:rPr lang="en-US" altLang="en-US" sz="1400" dirty="0">
                <a:ea typeface="Times New Roman" charset="0"/>
                <a:cs typeface="Times New Roman" charset="0"/>
              </a:rPr>
              <a:t>Image data: </a:t>
            </a:r>
          </a:p>
          <a:p>
            <a:pPr marL="800100" lvl="1" indent="-342900">
              <a:lnSpc>
                <a:spcPct val="105000"/>
              </a:lnSpc>
            </a:pPr>
            <a:r>
              <a:rPr lang="en-US" altLang="en-US" sz="1400" dirty="0">
                <a:ea typeface="Times New Roman" charset="0"/>
                <a:cs typeface="Times New Roman" charset="0"/>
              </a:rPr>
              <a:t>Video data:</a:t>
            </a:r>
          </a:p>
        </p:txBody>
      </p:sp>
      <p:graphicFrame>
        <p:nvGraphicFramePr>
          <p:cNvPr id="7" name="Content Placeholder 6"/>
          <p:cNvGraphicFramePr>
            <a:graphicFrameLocks noGrp="1" noChangeAspect="1"/>
          </p:cNvGraphicFramePr>
          <p:nvPr>
            <p:ph sz="quarter" idx="4294967295"/>
          </p:nvPr>
        </p:nvGraphicFramePr>
        <p:xfrm>
          <a:off x="4114800" y="1592263"/>
          <a:ext cx="4876800" cy="2217737"/>
        </p:xfrm>
        <a:graphic>
          <a:graphicData uri="http://schemas.openxmlformats.org/presentationml/2006/ole">
            <mc:AlternateContent xmlns:mc="http://schemas.openxmlformats.org/markup-compatibility/2006">
              <mc:Choice xmlns:v="urn:schemas-microsoft-com:vml" Requires="v">
                <p:oleObj spid="_x0000_s1042" name="Visio" r:id="rId3" imgW="5925718" imgH="2693902" progId="Visio.Drawing.6">
                  <p:embed/>
                </p:oleObj>
              </mc:Choice>
              <mc:Fallback>
                <p:oleObj name="Visio" r:id="rId3" imgW="5925718" imgH="269390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1592263"/>
                        <a:ext cx="48768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Grp="1" noChangeAspect="1"/>
          </p:cNvGraphicFramePr>
          <p:nvPr>
            <p:ph sz="quarter" idx="4294967295"/>
          </p:nvPr>
        </p:nvGraphicFramePr>
        <p:xfrm>
          <a:off x="5029200" y="4191000"/>
          <a:ext cx="3822700" cy="1998663"/>
        </p:xfrm>
        <a:graphic>
          <a:graphicData uri="http://schemas.openxmlformats.org/presentationml/2006/ole">
            <mc:AlternateContent xmlns:mc="http://schemas.openxmlformats.org/markup-compatibility/2006">
              <mc:Choice xmlns:v="urn:schemas-microsoft-com:vml" Requires="v">
                <p:oleObj spid="_x0000_s1043" name="Document" r:id="rId5" imgW="3823716" imgH="1999488" progId="Word.Document.8">
                  <p:embed/>
                </p:oleObj>
              </mc:Choice>
              <mc:Fallback>
                <p:oleObj name="Document" r:id="rId5" imgW="3823716" imgH="199948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191000"/>
                        <a:ext cx="38227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5602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38100"/>
            <a:ext cx="8229600" cy="952500"/>
          </a:xfrm>
        </p:spPr>
        <p:txBody>
          <a:bodyPr/>
          <a:lstStyle/>
          <a:p>
            <a:r>
              <a:rPr lang="en-US" dirty="0">
                <a:solidFill>
                  <a:srgbClr val="00B0F0"/>
                </a:solidFill>
              </a:rPr>
              <a:t>Other reasons?</a:t>
            </a:r>
          </a:p>
        </p:txBody>
      </p:sp>
      <p:sp>
        <p:nvSpPr>
          <p:cNvPr id="4" name="Content Placeholder 3"/>
          <p:cNvSpPr>
            <a:spLocks noGrp="1"/>
          </p:cNvSpPr>
          <p:nvPr>
            <p:ph idx="1"/>
          </p:nvPr>
        </p:nvSpPr>
        <p:spPr>
          <a:xfrm>
            <a:off x="457200" y="762000"/>
            <a:ext cx="8686800" cy="5364163"/>
          </a:xfrm>
        </p:spPr>
        <p:txBody>
          <a:bodyPr>
            <a:normAutofit lnSpcReduction="10000"/>
          </a:bodyPr>
          <a:lstStyle/>
          <a:p>
            <a:r>
              <a:rPr lang="en-US" dirty="0"/>
              <a:t>Visualization is the highest bandwidth channel into the human brain </a:t>
            </a:r>
            <a:r>
              <a:rPr lang="en-US" sz="2400" dirty="0">
                <a:solidFill>
                  <a:srgbClr val="0A0AFF"/>
                </a:solidFill>
              </a:rPr>
              <a:t>[Palmer 99]</a:t>
            </a:r>
          </a:p>
          <a:p>
            <a:r>
              <a:rPr lang="en-US" dirty="0"/>
              <a:t>The visual cortex is the largest system in the human brain; it’s wasteful not to make use of it.</a:t>
            </a:r>
          </a:p>
          <a:p>
            <a:endParaRPr lang="en-US" dirty="0"/>
          </a:p>
          <a:p>
            <a:endParaRPr lang="en-US" dirty="0"/>
          </a:p>
          <a:p>
            <a:endParaRPr lang="en-US" dirty="0"/>
          </a:p>
          <a:p>
            <a:r>
              <a:rPr lang="en-US" dirty="0"/>
              <a:t>As data volumes grow, visualization becomes a necessity rather than a luxury.</a:t>
            </a:r>
          </a:p>
          <a:p>
            <a:pPr lvl="1"/>
            <a:r>
              <a:rPr lang="en-US" dirty="0"/>
              <a:t>“A picture is worth a thousand words”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667000"/>
            <a:ext cx="3086100" cy="1543050"/>
          </a:xfrm>
          <a:prstGeom prst="rect">
            <a:avLst/>
          </a:prstGeom>
        </p:spPr>
      </p:pic>
    </p:spTree>
    <p:extLst>
      <p:ext uri="{BB962C8B-B14F-4D97-AF65-F5344CB8AC3E}">
        <p14:creationId xmlns:p14="http://schemas.microsoft.com/office/powerpoint/2010/main" val="1083206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ChangeAspect="1"/>
          </p:cNvGraphicFramePr>
          <p:nvPr/>
        </p:nvGraphicFramePr>
        <p:xfrm>
          <a:off x="2032000" y="1622425"/>
          <a:ext cx="5078413" cy="3611563"/>
        </p:xfrm>
        <a:graphic>
          <a:graphicData uri="http://schemas.openxmlformats.org/presentationml/2006/ole">
            <mc:AlternateContent xmlns:mc="http://schemas.openxmlformats.org/markup-compatibility/2006">
              <mc:Choice xmlns:v="urn:schemas-microsoft-com:vml" Requires="v">
                <p:oleObj spid="_x0000_s3090" name="Worksheet" r:id="rId4" imgW="5077005" imgH="3610458" progId="Excel.Sheet.8">
                  <p:embed/>
                </p:oleObj>
              </mc:Choice>
              <mc:Fallback>
                <p:oleObj name="Worksheet" r:id="rId4" imgW="5077005" imgH="3610458"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622425"/>
                        <a:ext cx="507841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0482" name="Object 3"/>
          <p:cNvGraphicFramePr>
            <a:graphicFrameLocks noChangeAspect="1"/>
          </p:cNvGraphicFramePr>
          <p:nvPr/>
        </p:nvGraphicFramePr>
        <p:xfrm>
          <a:off x="2027238" y="1619250"/>
          <a:ext cx="5087937" cy="3619500"/>
        </p:xfrm>
        <a:graphic>
          <a:graphicData uri="http://schemas.openxmlformats.org/presentationml/2006/ole">
            <mc:AlternateContent xmlns:mc="http://schemas.openxmlformats.org/markup-compatibility/2006">
              <mc:Choice xmlns:v="urn:schemas-microsoft-com:vml" Requires="v">
                <p:oleObj spid="_x0000_s3091" name="Worksheet" r:id="rId6" imgW="5086631" imgH="3619886" progId="Excel.Sheet.8">
                  <p:embed/>
                </p:oleObj>
              </mc:Choice>
              <mc:Fallback>
                <p:oleObj name="Worksheet" r:id="rId6" imgW="5086631" imgH="3619886"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238" y="1619250"/>
                        <a:ext cx="508793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0483" name="Rectangle 4"/>
          <p:cNvSpPr>
            <a:spLocks noGrp="1" noChangeArrowheads="1"/>
          </p:cNvSpPr>
          <p:nvPr>
            <p:ph type="title"/>
          </p:nvPr>
        </p:nvSpPr>
        <p:spPr>
          <a:xfrm>
            <a:off x="457200" y="80963"/>
            <a:ext cx="8686799" cy="863600"/>
          </a:xfrm>
        </p:spPr>
        <p:txBody>
          <a:bodyPr/>
          <a:lstStyle/>
          <a:p>
            <a:pPr eaLnBrk="1" hangingPunct="1"/>
            <a:r>
              <a:rPr lang="en-US" sz="2500" dirty="0">
                <a:solidFill>
                  <a:srgbClr val="00B0F0"/>
                </a:solidFill>
                <a:latin typeface="Arial" charset="0"/>
              </a:rPr>
              <a:t>What is the rate-limiting step in data understanding?</a:t>
            </a:r>
          </a:p>
        </p:txBody>
      </p:sp>
      <p:sp>
        <p:nvSpPr>
          <p:cNvPr id="20484" name="Text Box 5"/>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0486"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Tree>
    <p:extLst>
      <p:ext uri="{BB962C8B-B14F-4D97-AF65-F5344CB8AC3E}">
        <p14:creationId xmlns:p14="http://schemas.microsoft.com/office/powerpoint/2010/main" val="328424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4"/>
          <p:cNvGraphicFramePr>
            <a:graphicFrameLocks noChangeAspect="1"/>
          </p:cNvGraphicFramePr>
          <p:nvPr/>
        </p:nvGraphicFramePr>
        <p:xfrm>
          <a:off x="1889125" y="1616075"/>
          <a:ext cx="5349875" cy="3621088"/>
        </p:xfrm>
        <a:graphic>
          <a:graphicData uri="http://schemas.openxmlformats.org/presentationml/2006/ole">
            <mc:AlternateContent xmlns:mc="http://schemas.openxmlformats.org/markup-compatibility/2006">
              <mc:Choice xmlns:v="urn:schemas-microsoft-com:vml" Requires="v">
                <p:oleObj spid="_x0000_s4106" name="Worksheet" r:id="rId4" imgW="6896100" imgH="5499100" progId="Excel.Sheet.8">
                  <p:embed/>
                </p:oleObj>
              </mc:Choice>
              <mc:Fallback>
                <p:oleObj name="Worksheet" r:id="rId4" imgW="6896100" imgH="54991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25" y="1616075"/>
                        <a:ext cx="5349875"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578" name="Rectangle 5"/>
          <p:cNvSpPr>
            <a:spLocks noGrp="1" noChangeArrowheads="1"/>
          </p:cNvSpPr>
          <p:nvPr>
            <p:ph type="title"/>
          </p:nvPr>
        </p:nvSpPr>
        <p:spPr>
          <a:xfrm>
            <a:off x="1083732" y="80963"/>
            <a:ext cx="8060267" cy="863600"/>
          </a:xfrm>
        </p:spPr>
        <p:txBody>
          <a:bodyPr>
            <a:normAutofit fontScale="90000"/>
          </a:bodyPr>
          <a:lstStyle/>
          <a:p>
            <a:pPr eaLnBrk="1" hangingPunct="1"/>
            <a:br>
              <a:rPr lang="en-US" sz="2900" dirty="0">
                <a:latin typeface="Arial" charset="0"/>
              </a:rPr>
            </a:br>
            <a:r>
              <a:rPr lang="en-US" sz="2500" dirty="0">
                <a:solidFill>
                  <a:srgbClr val="00B0F0"/>
                </a:solidFill>
                <a:latin typeface="Arial" charset="0"/>
              </a:rPr>
              <a:t>What is the rate-limiting step in data understanding?</a:t>
            </a:r>
          </a:p>
        </p:txBody>
      </p:sp>
      <p:sp>
        <p:nvSpPr>
          <p:cNvPr id="24579" name="Text Box 6"/>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4580" name="Text Box 7"/>
          <p:cNvSpPr txBox="1">
            <a:spLocks noChangeArrowheads="1"/>
          </p:cNvSpPr>
          <p:nvPr/>
        </p:nvSpPr>
        <p:spPr bwMode="auto">
          <a:xfrm>
            <a:off x="2481263" y="4041775"/>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6600"/>
                </a:solidFill>
                <a:latin typeface="Arial" charset="0"/>
              </a:rPr>
              <a:t>Human cognitive capacity</a:t>
            </a:r>
            <a:endParaRPr lang="en-US">
              <a:latin typeface="Times New Roman" charset="0"/>
            </a:endParaRPr>
          </a:p>
        </p:txBody>
      </p:sp>
      <p:sp>
        <p:nvSpPr>
          <p:cNvPr id="24583"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Tree>
    <p:extLst>
      <p:ext uri="{BB962C8B-B14F-4D97-AF65-F5344CB8AC3E}">
        <p14:creationId xmlns:p14="http://schemas.microsoft.com/office/powerpoint/2010/main" val="85060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What makes a good visualization?</a:t>
            </a:r>
          </a:p>
        </p:txBody>
      </p:sp>
      <p:sp>
        <p:nvSpPr>
          <p:cNvPr id="3" name="Content Placeholder 2"/>
          <p:cNvSpPr>
            <a:spLocks noGrp="1"/>
          </p:cNvSpPr>
          <p:nvPr>
            <p:ph idx="1"/>
          </p:nvPr>
        </p:nvSpPr>
        <p:spPr>
          <a:xfrm>
            <a:off x="457200" y="1600200"/>
            <a:ext cx="6629400" cy="4525963"/>
          </a:xfrm>
        </p:spPr>
        <p:txBody>
          <a:bodyPr>
            <a:normAutofit/>
          </a:bodyPr>
          <a:lstStyle/>
          <a:p>
            <a:r>
              <a:rPr lang="en-US" sz="2800"/>
              <a:t>Edward Tufte: Maximize the data-ink ratio</a:t>
            </a:r>
          </a:p>
        </p:txBody>
      </p:sp>
      <p:pic>
        <p:nvPicPr>
          <p:cNvPr id="4" name="Picture 3"/>
          <p:cNvPicPr>
            <a:picLocks noChangeAspect="1"/>
          </p:cNvPicPr>
          <p:nvPr/>
        </p:nvPicPr>
        <p:blipFill>
          <a:blip r:embed="rId2"/>
          <a:stretch>
            <a:fillRect/>
          </a:stretch>
        </p:blipFill>
        <p:spPr>
          <a:xfrm>
            <a:off x="685800" y="2590800"/>
            <a:ext cx="7620000" cy="3657600"/>
          </a:xfrm>
          <a:prstGeom prst="rect">
            <a:avLst/>
          </a:prstGeom>
        </p:spPr>
      </p:pic>
      <p:pic>
        <p:nvPicPr>
          <p:cNvPr id="5" name="Picture 4"/>
          <p:cNvPicPr>
            <a:picLocks noChangeAspect="1"/>
          </p:cNvPicPr>
          <p:nvPr/>
        </p:nvPicPr>
        <p:blipFill>
          <a:blip r:embed="rId3"/>
          <a:stretch>
            <a:fillRect/>
          </a:stretch>
        </p:blipFill>
        <p:spPr>
          <a:xfrm>
            <a:off x="7315200" y="1295400"/>
            <a:ext cx="1667933" cy="1371600"/>
          </a:xfrm>
          <a:prstGeom prst="rect">
            <a:avLst/>
          </a:prstGeom>
        </p:spPr>
      </p:pic>
    </p:spTree>
    <p:extLst>
      <p:ext uri="{BB962C8B-B14F-4D97-AF65-F5344CB8AC3E}">
        <p14:creationId xmlns:p14="http://schemas.microsoft.com/office/powerpoint/2010/main" val="3875920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00B0F0"/>
                </a:solidFill>
              </a:rPr>
              <a:t>Example: High or Low Data Ink ratio?</a:t>
            </a:r>
          </a:p>
        </p:txBody>
      </p:sp>
      <p:pic>
        <p:nvPicPr>
          <p:cNvPr id="4" name="Picture 3"/>
          <p:cNvPicPr>
            <a:picLocks noChangeAspect="1"/>
          </p:cNvPicPr>
          <p:nvPr/>
        </p:nvPicPr>
        <p:blipFill>
          <a:blip r:embed="rId2"/>
          <a:stretch>
            <a:fillRect/>
          </a:stretch>
        </p:blipFill>
        <p:spPr>
          <a:xfrm>
            <a:off x="1143000" y="1676400"/>
            <a:ext cx="6400800" cy="4784598"/>
          </a:xfrm>
          <a:prstGeom prst="rect">
            <a:avLst/>
          </a:prstGeom>
        </p:spPr>
      </p:pic>
    </p:spTree>
    <p:extLst>
      <p:ext uri="{BB962C8B-B14F-4D97-AF65-F5344CB8AC3E}">
        <p14:creationId xmlns:p14="http://schemas.microsoft.com/office/powerpoint/2010/main" val="4194410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B0F0"/>
                </a:solidFill>
              </a:rPr>
              <a:t>Example: High or Low Data Ink ratio?</a:t>
            </a:r>
          </a:p>
        </p:txBody>
      </p:sp>
      <p:pic>
        <p:nvPicPr>
          <p:cNvPr id="4" name="Picture 3"/>
          <p:cNvPicPr>
            <a:picLocks noChangeAspect="1"/>
          </p:cNvPicPr>
          <p:nvPr/>
        </p:nvPicPr>
        <p:blipFill>
          <a:blip r:embed="rId2"/>
          <a:stretch>
            <a:fillRect/>
          </a:stretch>
        </p:blipFill>
        <p:spPr>
          <a:xfrm>
            <a:off x="1066800" y="1752600"/>
            <a:ext cx="6324600" cy="4711827"/>
          </a:xfrm>
          <a:prstGeom prst="rect">
            <a:avLst/>
          </a:prstGeom>
        </p:spPr>
      </p:pic>
    </p:spTree>
    <p:extLst>
      <p:ext uri="{BB962C8B-B14F-4D97-AF65-F5344CB8AC3E}">
        <p14:creationId xmlns:p14="http://schemas.microsoft.com/office/powerpoint/2010/main" val="2276942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00"/>
            <a:ext cx="9144000" cy="6203324"/>
          </a:xfrm>
          <a:prstGeom prst="rect">
            <a:avLst/>
          </a:prstGeom>
        </p:spPr>
      </p:pic>
    </p:spTree>
    <p:extLst>
      <p:ext uri="{BB962C8B-B14F-4D97-AF65-F5344CB8AC3E}">
        <p14:creationId xmlns:p14="http://schemas.microsoft.com/office/powerpoint/2010/main" val="33035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6650182"/>
          </a:xfrm>
          <a:prstGeom prst="rect">
            <a:avLst/>
          </a:prstGeom>
        </p:spPr>
      </p:pic>
    </p:spTree>
    <p:extLst>
      <p:ext uri="{BB962C8B-B14F-4D97-AF65-F5344CB8AC3E}">
        <p14:creationId xmlns:p14="http://schemas.microsoft.com/office/powerpoint/2010/main" val="1028870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0"/>
            <a:ext cx="7875215" cy="6858000"/>
          </a:xfrm>
          <a:prstGeom prst="rect">
            <a:avLst/>
          </a:prstGeom>
        </p:spPr>
      </p:pic>
    </p:spTree>
    <p:extLst>
      <p:ext uri="{BB962C8B-B14F-4D97-AF65-F5344CB8AC3E}">
        <p14:creationId xmlns:p14="http://schemas.microsoft.com/office/powerpoint/2010/main" val="69507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F81E-DB45-47DC-8396-A46E3082643E}"/>
              </a:ext>
            </a:extLst>
          </p:cNvPr>
          <p:cNvSpPr>
            <a:spLocks noGrp="1"/>
          </p:cNvSpPr>
          <p:nvPr>
            <p:ph type="ctrTitle"/>
          </p:nvPr>
        </p:nvSpPr>
        <p:spPr>
          <a:xfrm>
            <a:off x="685800" y="14514"/>
            <a:ext cx="7772400" cy="1470025"/>
          </a:xfrm>
        </p:spPr>
        <p:txBody>
          <a:bodyPr/>
          <a:lstStyle/>
          <a:p>
            <a:r>
              <a:rPr lang="en-US" dirty="0">
                <a:solidFill>
                  <a:srgbClr val="00B0F0"/>
                </a:solidFill>
              </a:rPr>
              <a:t>Role of Perception</a:t>
            </a:r>
          </a:p>
        </p:txBody>
      </p:sp>
      <p:sp>
        <p:nvSpPr>
          <p:cNvPr id="3" name="Subtitle 2">
            <a:extLst>
              <a:ext uri="{FF2B5EF4-FFF2-40B4-BE49-F238E27FC236}">
                <a16:creationId xmlns:a16="http://schemas.microsoft.com/office/drawing/2014/main" id="{40BF698B-7C5A-4377-B394-4A3069FD176A}"/>
              </a:ext>
            </a:extLst>
          </p:cNvPr>
          <p:cNvSpPr>
            <a:spLocks noGrp="1"/>
          </p:cNvSpPr>
          <p:nvPr>
            <p:ph type="subTitle" idx="1"/>
          </p:nvPr>
        </p:nvSpPr>
        <p:spPr>
          <a:xfrm>
            <a:off x="304800" y="1295400"/>
            <a:ext cx="8534400" cy="4876800"/>
          </a:xfrm>
        </p:spPr>
        <p:txBody>
          <a:bodyPr>
            <a:normAutofit/>
          </a:bodyPr>
          <a:lstStyle/>
          <a:p>
            <a:r>
              <a:rPr lang="en-US" sz="2800" dirty="0">
                <a:solidFill>
                  <a:schemeClr val="tx1"/>
                </a:solidFill>
              </a:rPr>
              <a:t>Human visual system has limitation</a:t>
            </a:r>
          </a:p>
          <a:p>
            <a:endParaRPr lang="en-US" sz="2800" dirty="0">
              <a:solidFill>
                <a:schemeClr val="tx1"/>
              </a:solidFill>
            </a:endParaRPr>
          </a:p>
          <a:p>
            <a:r>
              <a:rPr lang="en-US" sz="2800" dirty="0">
                <a:solidFill>
                  <a:schemeClr val="tx1"/>
                </a:solidFill>
              </a:rPr>
              <a:t>These limitations may lead to wrong/incomplete analysis of graphs</a:t>
            </a:r>
          </a:p>
          <a:p>
            <a:endParaRPr lang="en-US" sz="2800" dirty="0">
              <a:solidFill>
                <a:schemeClr val="tx1"/>
              </a:solidFill>
            </a:endParaRPr>
          </a:p>
          <a:p>
            <a:r>
              <a:rPr lang="en-US" sz="2800" dirty="0">
                <a:solidFill>
                  <a:schemeClr val="tx1"/>
                </a:solidFill>
              </a:rPr>
              <a:t>Understanding how we see leads to better display</a:t>
            </a:r>
          </a:p>
          <a:p>
            <a:endParaRPr lang="en-US" sz="2800" dirty="0">
              <a:solidFill>
                <a:schemeClr val="tx1"/>
              </a:solidFill>
            </a:endParaRPr>
          </a:p>
          <a:p>
            <a:r>
              <a:rPr lang="en-US" sz="2800" dirty="0">
                <a:solidFill>
                  <a:schemeClr val="tx1"/>
                </a:solidFill>
              </a:rPr>
              <a:t>Misleading graphics needs to be avoided</a:t>
            </a:r>
          </a:p>
        </p:txBody>
      </p:sp>
    </p:spTree>
    <p:extLst>
      <p:ext uri="{BB962C8B-B14F-4D97-AF65-F5344CB8AC3E}">
        <p14:creationId xmlns:p14="http://schemas.microsoft.com/office/powerpoint/2010/main" val="265871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altLang="en-US" sz="3200" dirty="0">
                <a:solidFill>
                  <a:srgbClr val="00B0F0"/>
                </a:solidFill>
              </a:rPr>
              <a:t>Data Objects</a:t>
            </a:r>
          </a:p>
        </p:txBody>
      </p:sp>
      <p:sp>
        <p:nvSpPr>
          <p:cNvPr id="4" name="Rectangle 3"/>
          <p:cNvSpPr txBox="1">
            <a:spLocks noChangeArrowheads="1"/>
          </p:cNvSpPr>
          <p:nvPr/>
        </p:nvSpPr>
        <p:spPr>
          <a:xfrm>
            <a:off x="304800" y="1295400"/>
            <a:ext cx="8382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altLang="en-US" sz="2400"/>
              <a:t>Data sets are made up of data objects.</a:t>
            </a:r>
          </a:p>
          <a:p>
            <a:pPr>
              <a:lnSpc>
                <a:spcPct val="120000"/>
              </a:lnSpc>
            </a:pPr>
            <a:r>
              <a:rPr lang="en-US" altLang="en-US" sz="2400"/>
              <a:t>A </a:t>
            </a:r>
            <a:r>
              <a:rPr lang="en-US" altLang="en-US" sz="2400" b="1"/>
              <a:t>data object</a:t>
            </a:r>
            <a:r>
              <a:rPr lang="en-US" altLang="en-US" sz="2400"/>
              <a:t> represents an entity.</a:t>
            </a:r>
          </a:p>
          <a:p>
            <a:pPr>
              <a:lnSpc>
                <a:spcPct val="120000"/>
              </a:lnSpc>
            </a:pPr>
            <a:r>
              <a:rPr lang="en-US" altLang="en-US" sz="2400"/>
              <a:t>Examples: </a:t>
            </a:r>
          </a:p>
          <a:p>
            <a:pPr lvl="1">
              <a:lnSpc>
                <a:spcPct val="120000"/>
              </a:lnSpc>
            </a:pPr>
            <a:r>
              <a:rPr lang="en-US" altLang="en-US" sz="2400"/>
              <a:t>sales database:  customers, store items, sales</a:t>
            </a:r>
          </a:p>
          <a:p>
            <a:pPr lvl="1">
              <a:lnSpc>
                <a:spcPct val="120000"/>
              </a:lnSpc>
            </a:pPr>
            <a:r>
              <a:rPr lang="en-US" altLang="en-US" sz="2400"/>
              <a:t>medical database: patients, treatments</a:t>
            </a:r>
          </a:p>
          <a:p>
            <a:pPr lvl="1">
              <a:lnSpc>
                <a:spcPct val="120000"/>
              </a:lnSpc>
            </a:pPr>
            <a:r>
              <a:rPr lang="en-US" altLang="en-US" sz="2400"/>
              <a:t>university database: students, professors, courses</a:t>
            </a:r>
          </a:p>
          <a:p>
            <a:pPr>
              <a:lnSpc>
                <a:spcPct val="120000"/>
              </a:lnSpc>
            </a:pPr>
            <a:r>
              <a:rPr lang="en-US" altLang="en-US" sz="2400"/>
              <a:t>Also called </a:t>
            </a:r>
            <a:r>
              <a:rPr lang="en-US" altLang="en-US" sz="2400" i="1"/>
              <a:t>samples , examples, instances, data points, objects, tuples</a:t>
            </a:r>
            <a:r>
              <a:rPr lang="en-US" altLang="en-US" sz="2400"/>
              <a:t>.</a:t>
            </a:r>
          </a:p>
          <a:p>
            <a:pPr>
              <a:lnSpc>
                <a:spcPct val="120000"/>
              </a:lnSpc>
            </a:pPr>
            <a:r>
              <a:rPr lang="en-US" altLang="en-US" sz="2400"/>
              <a:t>Data objects are described by </a:t>
            </a:r>
            <a:r>
              <a:rPr lang="en-US" altLang="en-US" sz="2400" b="1"/>
              <a:t>attributes</a:t>
            </a:r>
            <a:r>
              <a:rPr lang="en-US" altLang="en-US" sz="2400"/>
              <a:t>.</a:t>
            </a:r>
          </a:p>
          <a:p>
            <a:pPr>
              <a:lnSpc>
                <a:spcPct val="120000"/>
              </a:lnSpc>
            </a:pPr>
            <a:r>
              <a:rPr lang="en-US" altLang="en-US" sz="2400"/>
              <a:t>Database rows -&gt; data objects; columns -&gt;attributes.</a:t>
            </a:r>
            <a:endParaRPr lang="en-US" altLang="en-US" sz="2400" dirty="0"/>
          </a:p>
        </p:txBody>
      </p:sp>
    </p:spTree>
    <p:extLst>
      <p:ext uri="{BB962C8B-B14F-4D97-AF65-F5344CB8AC3E}">
        <p14:creationId xmlns:p14="http://schemas.microsoft.com/office/powerpoint/2010/main" val="632120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D15A-1EA0-49BE-86E3-61EA1C5A06F3}"/>
              </a:ext>
            </a:extLst>
          </p:cNvPr>
          <p:cNvSpPr>
            <a:spLocks noGrp="1"/>
          </p:cNvSpPr>
          <p:nvPr>
            <p:ph type="title"/>
          </p:nvPr>
        </p:nvSpPr>
        <p:spPr/>
        <p:txBody>
          <a:bodyPr/>
          <a:lstStyle/>
          <a:p>
            <a:r>
              <a:rPr lang="en-US" dirty="0">
                <a:solidFill>
                  <a:srgbClr val="00B0F0"/>
                </a:solidFill>
              </a:rPr>
              <a:t>Colors</a:t>
            </a:r>
          </a:p>
        </p:txBody>
      </p:sp>
      <p:pic>
        <p:nvPicPr>
          <p:cNvPr id="5" name="Picture 4">
            <a:extLst>
              <a:ext uri="{FF2B5EF4-FFF2-40B4-BE49-F238E27FC236}">
                <a16:creationId xmlns:a16="http://schemas.microsoft.com/office/drawing/2014/main" id="{33D7F02F-8CFC-4984-B104-4927BE5EB2DA}"/>
              </a:ext>
            </a:extLst>
          </p:cNvPr>
          <p:cNvPicPr>
            <a:picLocks noChangeAspect="1"/>
          </p:cNvPicPr>
          <p:nvPr/>
        </p:nvPicPr>
        <p:blipFill>
          <a:blip r:embed="rId2"/>
          <a:stretch>
            <a:fillRect/>
          </a:stretch>
        </p:blipFill>
        <p:spPr>
          <a:xfrm>
            <a:off x="677179" y="1752600"/>
            <a:ext cx="7789641" cy="4472250"/>
          </a:xfrm>
          <a:prstGeom prst="rect">
            <a:avLst/>
          </a:prstGeom>
        </p:spPr>
      </p:pic>
    </p:spTree>
    <p:extLst>
      <p:ext uri="{BB962C8B-B14F-4D97-AF65-F5344CB8AC3E}">
        <p14:creationId xmlns:p14="http://schemas.microsoft.com/office/powerpoint/2010/main" val="398097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5B09-B1C3-426B-9AF6-2CF59C8D1018}"/>
              </a:ext>
            </a:extLst>
          </p:cNvPr>
          <p:cNvSpPr>
            <a:spLocks noGrp="1"/>
          </p:cNvSpPr>
          <p:nvPr>
            <p:ph type="title"/>
          </p:nvPr>
        </p:nvSpPr>
        <p:spPr/>
        <p:txBody>
          <a:bodyPr/>
          <a:lstStyle/>
          <a:p>
            <a:r>
              <a:rPr lang="en-US" dirty="0">
                <a:solidFill>
                  <a:srgbClr val="00B0F0"/>
                </a:solidFill>
              </a:rPr>
              <a:t>Illusion</a:t>
            </a:r>
          </a:p>
        </p:txBody>
      </p:sp>
      <p:pic>
        <p:nvPicPr>
          <p:cNvPr id="5" name="Picture 4">
            <a:extLst>
              <a:ext uri="{FF2B5EF4-FFF2-40B4-BE49-F238E27FC236}">
                <a16:creationId xmlns:a16="http://schemas.microsoft.com/office/drawing/2014/main" id="{8D6D4D30-7BF7-48EB-93CE-B0D4B360BF34}"/>
              </a:ext>
            </a:extLst>
          </p:cNvPr>
          <p:cNvPicPr>
            <a:picLocks noChangeAspect="1"/>
          </p:cNvPicPr>
          <p:nvPr/>
        </p:nvPicPr>
        <p:blipFill>
          <a:blip r:embed="rId2"/>
          <a:stretch>
            <a:fillRect/>
          </a:stretch>
        </p:blipFill>
        <p:spPr>
          <a:xfrm>
            <a:off x="222895" y="1828800"/>
            <a:ext cx="8698210" cy="3962400"/>
          </a:xfrm>
          <a:prstGeom prst="rect">
            <a:avLst/>
          </a:prstGeom>
        </p:spPr>
      </p:pic>
    </p:spTree>
    <p:extLst>
      <p:ext uri="{BB962C8B-B14F-4D97-AF65-F5344CB8AC3E}">
        <p14:creationId xmlns:p14="http://schemas.microsoft.com/office/powerpoint/2010/main" val="996050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5D96-CE6A-4277-B26D-87377CC96B7C}"/>
              </a:ext>
            </a:extLst>
          </p:cNvPr>
          <p:cNvSpPr>
            <a:spLocks noGrp="1"/>
          </p:cNvSpPr>
          <p:nvPr>
            <p:ph type="title"/>
          </p:nvPr>
        </p:nvSpPr>
        <p:spPr/>
        <p:txBody>
          <a:bodyPr/>
          <a:lstStyle/>
          <a:p>
            <a:r>
              <a:rPr lang="en-US" dirty="0">
                <a:solidFill>
                  <a:srgbClr val="00B0F0"/>
                </a:solidFill>
              </a:rPr>
              <a:t>Pre-attentive processing</a:t>
            </a:r>
          </a:p>
        </p:txBody>
      </p:sp>
      <p:pic>
        <p:nvPicPr>
          <p:cNvPr id="5" name="Picture 4">
            <a:extLst>
              <a:ext uri="{FF2B5EF4-FFF2-40B4-BE49-F238E27FC236}">
                <a16:creationId xmlns:a16="http://schemas.microsoft.com/office/drawing/2014/main" id="{5D93966A-E0A8-43A6-B2B6-B65E1734A036}"/>
              </a:ext>
            </a:extLst>
          </p:cNvPr>
          <p:cNvPicPr>
            <a:picLocks noChangeAspect="1"/>
          </p:cNvPicPr>
          <p:nvPr/>
        </p:nvPicPr>
        <p:blipFill>
          <a:blip r:embed="rId2"/>
          <a:stretch>
            <a:fillRect/>
          </a:stretch>
        </p:blipFill>
        <p:spPr>
          <a:xfrm>
            <a:off x="362170" y="1752600"/>
            <a:ext cx="8419660" cy="4281745"/>
          </a:xfrm>
          <a:prstGeom prst="rect">
            <a:avLst/>
          </a:prstGeom>
        </p:spPr>
      </p:pic>
    </p:spTree>
    <p:extLst>
      <p:ext uri="{BB962C8B-B14F-4D97-AF65-F5344CB8AC3E}">
        <p14:creationId xmlns:p14="http://schemas.microsoft.com/office/powerpoint/2010/main" val="1544467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Plots/Graphs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9538"/>
            <a:ext cx="9144000" cy="4773114"/>
          </a:xfrm>
          <a:prstGeom prst="rect">
            <a:avLst/>
          </a:prstGeom>
        </p:spPr>
      </p:pic>
    </p:spTree>
    <p:extLst>
      <p:ext uri="{BB962C8B-B14F-4D97-AF65-F5344CB8AC3E}">
        <p14:creationId xmlns:p14="http://schemas.microsoft.com/office/powerpoint/2010/main" val="3838878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Bar chart</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763000" cy="26468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pple-system"/>
              </a:rPr>
              <a:t>A </a:t>
            </a:r>
            <a:r>
              <a:rPr kumimoji="0" lang="en-US" altLang="en-US" sz="1800" b="1" i="0" u="none" strike="noStrike" cap="none" normalizeH="0" baseline="0" dirty="0">
                <a:ln>
                  <a:noFill/>
                </a:ln>
                <a:solidFill>
                  <a:srgbClr val="FC4D50"/>
                </a:solidFill>
                <a:effectLst/>
                <a:latin typeface="-apple-system"/>
                <a:hlinkClick r:id="rId2"/>
              </a:rPr>
              <a:t>bar chart</a:t>
            </a:r>
            <a:r>
              <a:rPr kumimoji="0" lang="en-US" altLang="en-US" sz="1800" b="0" i="0" u="none" strike="noStrike" cap="none" normalizeH="0" baseline="0" dirty="0">
                <a:ln>
                  <a:noFill/>
                </a:ln>
                <a:solidFill>
                  <a:srgbClr val="222222"/>
                </a:solidFill>
                <a:effectLst/>
                <a:latin typeface="-apple-system"/>
              </a:rPr>
              <a:t> or bar graph is a chart or graph that presents categorical data with rectangular bars with heights or lengths proportional to the values that they represent. The bars can be plotted vertically or horizontally.</a:t>
            </a: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22222"/>
                </a:solidFill>
                <a:effectLst/>
                <a:latin typeface="-apple-system"/>
              </a:rPr>
              <a:t>Compare </a:t>
            </a:r>
            <a:r>
              <a:rPr kumimoji="0" lang="en-US" altLang="en-US" sz="1800" b="1" i="0" u="none" strike="noStrike" cap="none" normalizeH="0" baseline="0" dirty="0">
                <a:ln>
                  <a:noFill/>
                </a:ln>
                <a:solidFill>
                  <a:srgbClr val="222222"/>
                </a:solidFill>
                <a:effectLst/>
                <a:latin typeface="-apple-system"/>
              </a:rPr>
              <a:t>categorical data</a:t>
            </a:r>
            <a:r>
              <a:rPr kumimoji="0" lang="en-US" altLang="en-US" sz="1800" b="0" i="0" u="none" strike="noStrike" cap="none" normalizeH="0" baseline="0" dirty="0">
                <a:ln>
                  <a:noFill/>
                </a:ln>
                <a:solidFill>
                  <a:srgbClr val="222222"/>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22222"/>
                </a:solidFill>
                <a:effectLst/>
                <a:latin typeface="-apple-system"/>
              </a:rPr>
              <a:t>Comparisons among </a:t>
            </a:r>
            <a:r>
              <a:rPr kumimoji="0" lang="en-US" altLang="en-US" sz="1800" b="1" i="0" u="none" strike="noStrike" cap="none" normalizeH="0" baseline="0" dirty="0">
                <a:ln>
                  <a:noFill/>
                </a:ln>
                <a:solidFill>
                  <a:srgbClr val="222222"/>
                </a:solidFill>
                <a:effectLst/>
                <a:latin typeface="-apple-system"/>
              </a:rPr>
              <a:t>discrete categories</a:t>
            </a:r>
            <a:r>
              <a:rPr kumimoji="0" lang="en-US" altLang="en-US" sz="1800" b="0" i="0" u="none" strike="noStrike" cap="none" normalizeH="0" baseline="0" dirty="0">
                <a:ln>
                  <a:noFill/>
                </a:ln>
                <a:solidFill>
                  <a:srgbClr val="222222"/>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22222"/>
                </a:solidFill>
                <a:effectLst/>
                <a:latin typeface="-apple-system"/>
              </a:rPr>
              <a:t>One axis of the chart shows the specific categories being compared, and the other axis represents a measured value.</a:t>
            </a:r>
          </a:p>
        </p:txBody>
      </p:sp>
      <p:pic>
        <p:nvPicPr>
          <p:cNvPr id="8" name="Picture 7" descr="Chart, bar chart&#10;&#10;Description automatically generated">
            <a:extLst>
              <a:ext uri="{FF2B5EF4-FFF2-40B4-BE49-F238E27FC236}">
                <a16:creationId xmlns:a16="http://schemas.microsoft.com/office/drawing/2014/main" id="{ED0F1219-5D40-46A8-8C0C-E6665DCEC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634" y="3357201"/>
            <a:ext cx="5364023" cy="3500799"/>
          </a:xfrm>
          <a:prstGeom prst="rect">
            <a:avLst/>
          </a:prstGeom>
        </p:spPr>
      </p:pic>
    </p:spTree>
    <p:extLst>
      <p:ext uri="{BB962C8B-B14F-4D97-AF65-F5344CB8AC3E}">
        <p14:creationId xmlns:p14="http://schemas.microsoft.com/office/powerpoint/2010/main" val="23240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Grouped Bar chart</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763000" cy="153888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In a grouped bar chart, for each categorical group there are two or more bars. These bars are color-coded to represent a particular grouping.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marL="0" marR="0" lvl="0" indent="0" algn="l" defTabSz="914400" rtl="0" eaLnBrk="0" fontAlgn="base" latinLnBrk="0" hangingPunct="0">
              <a:lnSpc>
                <a:spcPct val="100000"/>
              </a:lnSpc>
              <a:spcBef>
                <a:spcPct val="0"/>
              </a:spcBef>
              <a:spcAft>
                <a:spcPct val="0"/>
              </a:spcAft>
              <a:buClrTx/>
              <a:buSzTx/>
              <a:buFontTx/>
              <a:buChar char="•"/>
              <a:tabLst/>
            </a:pPr>
            <a:r>
              <a:rPr lang="en-US" b="0" i="0" dirty="0">
                <a:solidFill>
                  <a:srgbClr val="222222"/>
                </a:solidFill>
                <a:effectLst/>
                <a:latin typeface="-apple-system"/>
              </a:rPr>
              <a:t>To represent and compare </a:t>
            </a:r>
            <a:r>
              <a:rPr lang="en-US" b="1" i="0" dirty="0">
                <a:solidFill>
                  <a:srgbClr val="222222"/>
                </a:solidFill>
                <a:effectLst/>
                <a:latin typeface="-apple-system"/>
              </a:rPr>
              <a:t>different categories of two or more groups</a:t>
            </a:r>
            <a:r>
              <a:rPr lang="en-US" b="0" i="0" dirty="0">
                <a:solidFill>
                  <a:srgbClr val="222222"/>
                </a:solidFill>
                <a:effectLst/>
                <a:latin typeface="-apple-system"/>
              </a:rPr>
              <a:t>.</a:t>
            </a:r>
            <a:endParaRPr kumimoji="0" lang="en-US" altLang="en-US" sz="1800" b="0" i="0" u="none" strike="noStrike" cap="none" normalizeH="0" baseline="0" dirty="0">
              <a:ln>
                <a:noFill/>
              </a:ln>
              <a:solidFill>
                <a:srgbClr val="222222"/>
              </a:solidFill>
              <a:effectLst/>
              <a:latin typeface="-apple-system"/>
            </a:endParaRPr>
          </a:p>
        </p:txBody>
      </p:sp>
      <p:pic>
        <p:nvPicPr>
          <p:cNvPr id="7" name="Picture 6" descr="Chart, bar chart&#10;&#10;Description automatically generated">
            <a:extLst>
              <a:ext uri="{FF2B5EF4-FFF2-40B4-BE49-F238E27FC236}">
                <a16:creationId xmlns:a16="http://schemas.microsoft.com/office/drawing/2014/main" id="{90CDE107-7DF0-4BBA-A254-2DC7278F2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126217"/>
            <a:ext cx="5686526" cy="3731783"/>
          </a:xfrm>
          <a:prstGeom prst="rect">
            <a:avLst/>
          </a:prstGeom>
        </p:spPr>
      </p:pic>
    </p:spTree>
    <p:extLst>
      <p:ext uri="{BB962C8B-B14F-4D97-AF65-F5344CB8AC3E}">
        <p14:creationId xmlns:p14="http://schemas.microsoft.com/office/powerpoint/2010/main" val="4256072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Stacked Bar chart</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763000" cy="181588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The stacked bar chart stacks bars that represent different groups on top of each other. The height of the resulting bar shows the combined result of the groups.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To compare the </a:t>
            </a:r>
            <a:r>
              <a:rPr lang="en-US" b="1" i="0" dirty="0">
                <a:solidFill>
                  <a:srgbClr val="222222"/>
                </a:solidFill>
                <a:effectLst/>
                <a:latin typeface="-apple-system"/>
              </a:rPr>
              <a:t>totals</a:t>
            </a:r>
            <a:r>
              <a:rPr lang="en-US" b="0" i="0" dirty="0">
                <a:solidFill>
                  <a:srgbClr val="222222"/>
                </a:solidFill>
                <a:effectLst/>
                <a:latin typeface="-apple-system"/>
              </a:rPr>
              <a:t> and </a:t>
            </a:r>
            <a:r>
              <a:rPr lang="en-US" b="1" i="0" dirty="0">
                <a:solidFill>
                  <a:srgbClr val="222222"/>
                </a:solidFill>
                <a:effectLst/>
                <a:latin typeface="-apple-system"/>
              </a:rPr>
              <a:t>one part of the totals</a:t>
            </a:r>
            <a:r>
              <a:rPr lang="en-US" b="0" i="0" dirty="0">
                <a:solidFill>
                  <a:srgbClr val="222222"/>
                </a:solidFill>
                <a:effectLst/>
                <a:latin typeface="-apple-system"/>
              </a:rPr>
              <a:t>.</a:t>
            </a:r>
          </a:p>
          <a:p>
            <a:pPr algn="l">
              <a:buFont typeface="Arial" panose="020B0604020202020204" pitchFamily="34" charset="0"/>
              <a:buChar char="•"/>
            </a:pPr>
            <a:r>
              <a:rPr lang="en-US" b="0" i="0" dirty="0">
                <a:solidFill>
                  <a:srgbClr val="222222"/>
                </a:solidFill>
                <a:effectLst/>
                <a:latin typeface="-apple-system"/>
              </a:rPr>
              <a:t>If the total of your parts is crucial, stacked column chart can work well for dates.</a:t>
            </a:r>
          </a:p>
        </p:txBody>
      </p:sp>
      <p:pic>
        <p:nvPicPr>
          <p:cNvPr id="8" name="Picture 7" descr="Chart, bar chart&#10;&#10;Description automatically generated">
            <a:extLst>
              <a:ext uri="{FF2B5EF4-FFF2-40B4-BE49-F238E27FC236}">
                <a16:creationId xmlns:a16="http://schemas.microsoft.com/office/drawing/2014/main" id="{AB224B96-68B2-44F2-803B-CD771FBD8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957287"/>
            <a:ext cx="5870557" cy="3857994"/>
          </a:xfrm>
          <a:prstGeom prst="rect">
            <a:avLst/>
          </a:prstGeom>
        </p:spPr>
      </p:pic>
    </p:spTree>
    <p:extLst>
      <p:ext uri="{BB962C8B-B14F-4D97-AF65-F5344CB8AC3E}">
        <p14:creationId xmlns:p14="http://schemas.microsoft.com/office/powerpoint/2010/main" val="3683344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Vertical Bar chart</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763000" cy="209288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The horizontal bar chart is the same as a vertical bar chart only the x-axis and y-axis are switched.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You need more room to fit text labels for categorical variables.</a:t>
            </a:r>
          </a:p>
          <a:p>
            <a:pPr algn="l">
              <a:buFont typeface="Arial" panose="020B0604020202020204" pitchFamily="34" charset="0"/>
              <a:buChar char="•"/>
            </a:pPr>
            <a:r>
              <a:rPr lang="en-US" b="0" i="0" dirty="0">
                <a:solidFill>
                  <a:srgbClr val="222222"/>
                </a:solidFill>
                <a:effectLst/>
                <a:latin typeface="-apple-system"/>
              </a:rPr>
              <a:t>When you work with a big dataset, horizontal bar charts tend to work better in a narrow layout such as mobile view.</a:t>
            </a:r>
          </a:p>
        </p:txBody>
      </p:sp>
      <p:pic>
        <p:nvPicPr>
          <p:cNvPr id="3" name="Picture 2" descr="Chart, bar chart&#10;&#10;Description automatically generated">
            <a:extLst>
              <a:ext uri="{FF2B5EF4-FFF2-40B4-BE49-F238E27FC236}">
                <a16:creationId xmlns:a16="http://schemas.microsoft.com/office/drawing/2014/main" id="{D087D5B6-4079-4087-8A6C-4385CF0D1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444" y="3212595"/>
            <a:ext cx="5953956" cy="3620005"/>
          </a:xfrm>
          <a:prstGeom prst="rect">
            <a:avLst/>
          </a:prstGeom>
        </p:spPr>
      </p:pic>
    </p:spTree>
    <p:extLst>
      <p:ext uri="{BB962C8B-B14F-4D97-AF65-F5344CB8AC3E}">
        <p14:creationId xmlns:p14="http://schemas.microsoft.com/office/powerpoint/2010/main" val="1680871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Line chart</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991600" cy="26468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A </a:t>
            </a:r>
            <a:r>
              <a:rPr lang="en-US" b="1" i="0" u="none" strike="noStrike" dirty="0">
                <a:solidFill>
                  <a:srgbClr val="FC4D50"/>
                </a:solidFill>
                <a:effectLst/>
                <a:latin typeface="-apple-system"/>
                <a:hlinkClick r:id="rId2"/>
              </a:rPr>
              <a:t>line chart</a:t>
            </a:r>
            <a:r>
              <a:rPr lang="en-US" b="0" i="0" dirty="0">
                <a:solidFill>
                  <a:srgbClr val="222222"/>
                </a:solidFill>
                <a:effectLst/>
                <a:latin typeface="-apple-system"/>
              </a:rPr>
              <a:t> or line graph is a type of chart which displays information as a series of data points called ‘markers’ connected by straight line segments. A line chart is often used to visualize a trend in data over intervals of time – a time series – thus the line is often drawn chronologically.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Track changes over time</a:t>
            </a:r>
          </a:p>
          <a:p>
            <a:pPr algn="l">
              <a:buFont typeface="Arial" panose="020B0604020202020204" pitchFamily="34" charset="0"/>
              <a:buChar char="•"/>
            </a:pPr>
            <a:r>
              <a:rPr lang="en-US" b="0" i="0" dirty="0">
                <a:solidFill>
                  <a:srgbClr val="222222"/>
                </a:solidFill>
                <a:effectLst/>
                <a:latin typeface="-apple-system"/>
              </a:rPr>
              <a:t>x-axis displays continuous variables</a:t>
            </a:r>
          </a:p>
          <a:p>
            <a:pPr algn="l">
              <a:buFont typeface="Arial" panose="020B0604020202020204" pitchFamily="34" charset="0"/>
              <a:buChar char="•"/>
            </a:pPr>
            <a:r>
              <a:rPr lang="en-US" b="0" i="0" dirty="0">
                <a:solidFill>
                  <a:srgbClr val="222222"/>
                </a:solidFill>
                <a:effectLst/>
                <a:latin typeface="-apple-system"/>
              </a:rPr>
              <a:t>Y-axis displays measurement</a:t>
            </a:r>
          </a:p>
        </p:txBody>
      </p:sp>
      <p:pic>
        <p:nvPicPr>
          <p:cNvPr id="5" name="Picture 4" descr="Chart, line chart&#10;&#10;Description automatically generated">
            <a:extLst>
              <a:ext uri="{FF2B5EF4-FFF2-40B4-BE49-F238E27FC236}">
                <a16:creationId xmlns:a16="http://schemas.microsoft.com/office/drawing/2014/main" id="{7E69C1FB-2BB4-4C4B-BB2D-8291E2B3C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072352"/>
            <a:ext cx="5354019" cy="3543667"/>
          </a:xfrm>
          <a:prstGeom prst="rect">
            <a:avLst/>
          </a:prstGeom>
        </p:spPr>
      </p:pic>
    </p:spTree>
    <p:extLst>
      <p:ext uri="{BB962C8B-B14F-4D97-AF65-F5344CB8AC3E}">
        <p14:creationId xmlns:p14="http://schemas.microsoft.com/office/powerpoint/2010/main" val="295165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Line chart with multiple lines</a:t>
            </a:r>
          </a:p>
        </p:txBody>
      </p:sp>
      <p:sp>
        <p:nvSpPr>
          <p:cNvPr id="6" name="TextBox 5">
            <a:extLst>
              <a:ext uri="{FF2B5EF4-FFF2-40B4-BE49-F238E27FC236}">
                <a16:creationId xmlns:a16="http://schemas.microsoft.com/office/drawing/2014/main" id="{2A5079E8-AD34-4C64-95DB-D20A0627D4F2}"/>
              </a:ext>
            </a:extLst>
          </p:cNvPr>
          <p:cNvSpPr txBox="1"/>
          <p:nvPr/>
        </p:nvSpPr>
        <p:spPr>
          <a:xfrm>
            <a:off x="152400" y="1066800"/>
            <a:ext cx="8991600" cy="98488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Compare different subjects during the same period.</a:t>
            </a:r>
          </a:p>
        </p:txBody>
      </p:sp>
      <p:pic>
        <p:nvPicPr>
          <p:cNvPr id="3" name="Picture 2" descr="Chart, line chart&#10;&#10;Description automatically generated">
            <a:extLst>
              <a:ext uri="{FF2B5EF4-FFF2-40B4-BE49-F238E27FC236}">
                <a16:creationId xmlns:a16="http://schemas.microsoft.com/office/drawing/2014/main" id="{5560FDFE-20AD-450C-A796-188157DAE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537773"/>
            <a:ext cx="6177527" cy="4045589"/>
          </a:xfrm>
          <a:prstGeom prst="rect">
            <a:avLst/>
          </a:prstGeom>
        </p:spPr>
      </p:pic>
    </p:spTree>
    <p:extLst>
      <p:ext uri="{BB962C8B-B14F-4D97-AF65-F5344CB8AC3E}">
        <p14:creationId xmlns:p14="http://schemas.microsoft.com/office/powerpoint/2010/main" val="306116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altLang="en-US" dirty="0">
                <a:solidFill>
                  <a:srgbClr val="00B0F0"/>
                </a:solidFill>
              </a:rPr>
              <a:t>Attributes</a:t>
            </a:r>
          </a:p>
        </p:txBody>
      </p:sp>
      <p:sp>
        <p:nvSpPr>
          <p:cNvPr id="4" name="Rectangle 3"/>
          <p:cNvSpPr txBox="1">
            <a:spLocks noChangeArrowheads="1"/>
          </p:cNvSpPr>
          <p:nvPr/>
        </p:nvSpPr>
        <p:spPr>
          <a:xfrm>
            <a:off x="304800" y="1295400"/>
            <a:ext cx="86868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b="1" dirty="0"/>
              <a:t>Attribute (</a:t>
            </a:r>
            <a:r>
              <a:rPr lang="en-US" altLang="en-US" dirty="0"/>
              <a:t>or</a:t>
            </a:r>
            <a:r>
              <a:rPr lang="en-US" altLang="en-US" b="1" dirty="0"/>
              <a:t> dimensions, features, variables</a:t>
            </a:r>
            <a:r>
              <a:rPr lang="en-US" altLang="en-US" dirty="0"/>
              <a:t>): a data field, representing a characteristic or feature of a data object.</a:t>
            </a:r>
          </a:p>
          <a:p>
            <a:pPr lvl="1"/>
            <a:r>
              <a:rPr lang="en-US" altLang="en-US" i="1" dirty="0"/>
              <a:t>E.g., customer _ID, name, address</a:t>
            </a:r>
          </a:p>
          <a:p>
            <a:r>
              <a:rPr lang="en-US" altLang="en-US" dirty="0"/>
              <a:t>Types:</a:t>
            </a:r>
          </a:p>
          <a:p>
            <a:pPr lvl="1"/>
            <a:r>
              <a:rPr lang="en-US" altLang="en-US" dirty="0"/>
              <a:t>Nominal</a:t>
            </a:r>
          </a:p>
          <a:p>
            <a:pPr lvl="1"/>
            <a:r>
              <a:rPr lang="en-US" altLang="en-US" dirty="0"/>
              <a:t>Binary</a:t>
            </a:r>
          </a:p>
          <a:p>
            <a:pPr lvl="1"/>
            <a:r>
              <a:rPr lang="en-US" altLang="en-US" dirty="0"/>
              <a:t>Numeric: (Discrete, Continuous)</a:t>
            </a:r>
          </a:p>
          <a:p>
            <a:pPr lvl="2"/>
            <a:r>
              <a:rPr lang="en-US" altLang="en-US" sz="2800" dirty="0"/>
              <a:t>Interval-scaled</a:t>
            </a:r>
          </a:p>
          <a:p>
            <a:pPr lvl="2"/>
            <a:r>
              <a:rPr lang="en-US" altLang="en-US" sz="2800" dirty="0"/>
              <a:t>Ratio-scaled</a:t>
            </a:r>
            <a:endParaRPr lang="en-US" altLang="en-US" dirty="0"/>
          </a:p>
        </p:txBody>
      </p:sp>
    </p:spTree>
    <p:extLst>
      <p:ext uri="{BB962C8B-B14F-4D97-AF65-F5344CB8AC3E}">
        <p14:creationId xmlns:p14="http://schemas.microsoft.com/office/powerpoint/2010/main" val="1991389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Pie Chart</a:t>
            </a:r>
          </a:p>
        </p:txBody>
      </p:sp>
      <p:sp>
        <p:nvSpPr>
          <p:cNvPr id="5" name="TextBox 4">
            <a:extLst>
              <a:ext uri="{FF2B5EF4-FFF2-40B4-BE49-F238E27FC236}">
                <a16:creationId xmlns:a16="http://schemas.microsoft.com/office/drawing/2014/main" id="{DE76CFB4-1687-4D86-B5D4-3B143415F0D2}"/>
              </a:ext>
            </a:extLst>
          </p:cNvPr>
          <p:cNvSpPr txBox="1"/>
          <p:nvPr/>
        </p:nvSpPr>
        <p:spPr>
          <a:xfrm>
            <a:off x="152400" y="1066800"/>
            <a:ext cx="8991600" cy="26468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A </a:t>
            </a:r>
            <a:r>
              <a:rPr lang="en-US" b="1" i="0" u="none" strike="noStrike" dirty="0">
                <a:solidFill>
                  <a:srgbClr val="FC4D50"/>
                </a:solidFill>
                <a:effectLst/>
                <a:latin typeface="-apple-system"/>
                <a:hlinkClick r:id="rId2"/>
              </a:rPr>
              <a:t>pie chart</a:t>
            </a:r>
            <a:r>
              <a:rPr lang="en-US" b="0" i="0" dirty="0">
                <a:solidFill>
                  <a:srgbClr val="222222"/>
                </a:solidFill>
                <a:effectLst/>
                <a:latin typeface="-apple-system"/>
              </a:rPr>
              <a:t> (or a circle chart) is a circular statistical graphic which is divided into slices to illustrate numerical proportion. In a pie chart, the arc length of each slice (and consequently its central angle and area), is proportional to the quantity it represents.</a:t>
            </a: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Show percentage or proportional data.</a:t>
            </a:r>
          </a:p>
          <a:p>
            <a:pPr algn="l">
              <a:buFont typeface="Arial" panose="020B0604020202020204" pitchFamily="34" charset="0"/>
              <a:buChar char="•"/>
            </a:pPr>
            <a:r>
              <a:rPr lang="en-US" b="0" i="0" dirty="0">
                <a:solidFill>
                  <a:srgbClr val="222222"/>
                </a:solidFill>
                <a:effectLst/>
                <a:latin typeface="-apple-system"/>
              </a:rPr>
              <a:t>Less than 7 categories.</a:t>
            </a:r>
          </a:p>
          <a:p>
            <a:pPr algn="l">
              <a:buFont typeface="Arial" panose="020B0604020202020204" pitchFamily="34" charset="0"/>
              <a:buChar char="•"/>
            </a:pPr>
            <a:r>
              <a:rPr lang="en-US" b="0" i="0" dirty="0">
                <a:solidFill>
                  <a:srgbClr val="222222"/>
                </a:solidFill>
                <a:effectLst/>
                <a:latin typeface="-apple-system"/>
              </a:rPr>
              <a:t>Display data that is classified into nominal or ordinal categories.</a:t>
            </a:r>
          </a:p>
          <a:p>
            <a:pPr algn="l">
              <a:buFont typeface="Arial" panose="020B0604020202020204" pitchFamily="34" charset="0"/>
              <a:buChar char="•"/>
            </a:pPr>
            <a:r>
              <a:rPr lang="en-US" b="0" i="0" dirty="0">
                <a:solidFill>
                  <a:srgbClr val="222222"/>
                </a:solidFill>
                <a:effectLst/>
                <a:latin typeface="-apple-system"/>
              </a:rPr>
              <a:t>Try to use positive values.</a:t>
            </a:r>
          </a:p>
        </p:txBody>
      </p:sp>
      <p:pic>
        <p:nvPicPr>
          <p:cNvPr id="7" name="Picture 6" descr="Chart, pie chart&#10;&#10;Description automatically generated">
            <a:extLst>
              <a:ext uri="{FF2B5EF4-FFF2-40B4-BE49-F238E27FC236}">
                <a16:creationId xmlns:a16="http://schemas.microsoft.com/office/drawing/2014/main" id="{92DC10D7-BAF7-4716-90BE-734ABCD63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3429000"/>
            <a:ext cx="4088095" cy="3382962"/>
          </a:xfrm>
          <a:prstGeom prst="rect">
            <a:avLst/>
          </a:prstGeom>
        </p:spPr>
      </p:pic>
    </p:spTree>
    <p:extLst>
      <p:ext uri="{BB962C8B-B14F-4D97-AF65-F5344CB8AC3E}">
        <p14:creationId xmlns:p14="http://schemas.microsoft.com/office/powerpoint/2010/main" val="99460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Nested Pie Chart</a:t>
            </a:r>
          </a:p>
        </p:txBody>
      </p:sp>
      <p:sp>
        <p:nvSpPr>
          <p:cNvPr id="5" name="TextBox 4">
            <a:extLst>
              <a:ext uri="{FF2B5EF4-FFF2-40B4-BE49-F238E27FC236}">
                <a16:creationId xmlns:a16="http://schemas.microsoft.com/office/drawing/2014/main" id="{DE76CFB4-1687-4D86-B5D4-3B143415F0D2}"/>
              </a:ext>
            </a:extLst>
          </p:cNvPr>
          <p:cNvSpPr txBox="1"/>
          <p:nvPr/>
        </p:nvSpPr>
        <p:spPr>
          <a:xfrm>
            <a:off x="152400" y="1066800"/>
            <a:ext cx="8991600" cy="178510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A </a:t>
            </a:r>
            <a:r>
              <a:rPr lang="en-US" b="1" i="0" u="none" strike="noStrike" dirty="0">
                <a:solidFill>
                  <a:srgbClr val="FC4D50"/>
                </a:solidFill>
                <a:effectLst/>
                <a:latin typeface="-apple-system"/>
                <a:hlinkClick r:id="rId2"/>
              </a:rPr>
              <a:t>nested pie chart</a:t>
            </a:r>
            <a:r>
              <a:rPr lang="en-US" b="0" i="0" dirty="0">
                <a:solidFill>
                  <a:srgbClr val="222222"/>
                </a:solidFill>
                <a:effectLst/>
                <a:latin typeface="-apple-system"/>
              </a:rPr>
              <a:t> or multi-level pie chart allows you to incorporate multiple levels or layers into your pie. Nested pies are a module variation on our standard pie chart type.</a:t>
            </a: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Show symmetrical and asymmetrical tree structures in a consolidated pie-like structure.</a:t>
            </a:r>
          </a:p>
          <a:p>
            <a:pPr algn="l">
              <a:buFont typeface="Arial" panose="020B0604020202020204" pitchFamily="34" charset="0"/>
              <a:buChar char="•"/>
            </a:pPr>
            <a:r>
              <a:rPr lang="en-US" b="0" i="0" dirty="0">
                <a:solidFill>
                  <a:srgbClr val="222222"/>
                </a:solidFill>
                <a:effectLst/>
                <a:latin typeface="-apple-system"/>
              </a:rPr>
              <a:t>Multi-tiered data presentation, e.g., keyword analysis</a:t>
            </a:r>
          </a:p>
          <a:p>
            <a:pPr algn="l">
              <a:buFont typeface="Arial" panose="020B0604020202020204" pitchFamily="34" charset="0"/>
              <a:buChar char="•"/>
            </a:pPr>
            <a:r>
              <a:rPr lang="en-US" b="0" i="0" dirty="0">
                <a:solidFill>
                  <a:srgbClr val="222222"/>
                </a:solidFill>
                <a:effectLst/>
                <a:latin typeface="-apple-system"/>
              </a:rPr>
              <a:t>Inter-linked tree data, e.g., friends of friends</a:t>
            </a:r>
          </a:p>
        </p:txBody>
      </p:sp>
      <p:pic>
        <p:nvPicPr>
          <p:cNvPr id="3" name="Picture 2" descr="Chart, sunburst chart&#10;&#10;Description automatically generated">
            <a:extLst>
              <a:ext uri="{FF2B5EF4-FFF2-40B4-BE49-F238E27FC236}">
                <a16:creationId xmlns:a16="http://schemas.microsoft.com/office/drawing/2014/main" id="{09BABAE8-DBCA-4179-BB62-706D6EC38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714" y="3120754"/>
            <a:ext cx="4279341" cy="3462608"/>
          </a:xfrm>
          <a:prstGeom prst="rect">
            <a:avLst/>
          </a:prstGeom>
        </p:spPr>
      </p:pic>
    </p:spTree>
    <p:extLst>
      <p:ext uri="{BB962C8B-B14F-4D97-AF65-F5344CB8AC3E}">
        <p14:creationId xmlns:p14="http://schemas.microsoft.com/office/powerpoint/2010/main" val="3232272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Donut Chart</a:t>
            </a:r>
          </a:p>
        </p:txBody>
      </p:sp>
      <p:sp>
        <p:nvSpPr>
          <p:cNvPr id="5" name="TextBox 4">
            <a:extLst>
              <a:ext uri="{FF2B5EF4-FFF2-40B4-BE49-F238E27FC236}">
                <a16:creationId xmlns:a16="http://schemas.microsoft.com/office/drawing/2014/main" id="{DE76CFB4-1687-4D86-B5D4-3B143415F0D2}"/>
              </a:ext>
            </a:extLst>
          </p:cNvPr>
          <p:cNvSpPr txBox="1"/>
          <p:nvPr/>
        </p:nvSpPr>
        <p:spPr>
          <a:xfrm>
            <a:off x="152400" y="1066800"/>
            <a:ext cx="899160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A donut chart is a variant of the pie chart, with a blank center allowing for additional information about the data as a whole to be included. This type of circular graph can support multiple statistics at once and it provides a better data intensity ratio to standard pie charts. It does not have to contain information in the center.</a:t>
            </a:r>
          </a:p>
        </p:txBody>
      </p:sp>
      <p:pic>
        <p:nvPicPr>
          <p:cNvPr id="3" name="Picture 2" descr="Chart, pie chart&#10;&#10;Description automatically generated">
            <a:extLst>
              <a:ext uri="{FF2B5EF4-FFF2-40B4-BE49-F238E27FC236}">
                <a16:creationId xmlns:a16="http://schemas.microsoft.com/office/drawing/2014/main" id="{A9380C3F-E845-41FD-882C-76DFBE123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776106"/>
            <a:ext cx="4439270" cy="3629532"/>
          </a:xfrm>
          <a:prstGeom prst="rect">
            <a:avLst/>
          </a:prstGeom>
        </p:spPr>
      </p:pic>
    </p:spTree>
    <p:extLst>
      <p:ext uri="{BB962C8B-B14F-4D97-AF65-F5344CB8AC3E}">
        <p14:creationId xmlns:p14="http://schemas.microsoft.com/office/powerpoint/2010/main" val="1160647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sz="4000" dirty="0">
                <a:solidFill>
                  <a:srgbClr val="00B0F0"/>
                </a:solidFill>
              </a:rPr>
              <a:t>Scatter Plot</a:t>
            </a:r>
          </a:p>
        </p:txBody>
      </p:sp>
      <p:sp>
        <p:nvSpPr>
          <p:cNvPr id="5" name="TextBox 4">
            <a:extLst>
              <a:ext uri="{FF2B5EF4-FFF2-40B4-BE49-F238E27FC236}">
                <a16:creationId xmlns:a16="http://schemas.microsoft.com/office/drawing/2014/main" id="{DE76CFB4-1687-4D86-B5D4-3B143415F0D2}"/>
              </a:ext>
            </a:extLst>
          </p:cNvPr>
          <p:cNvSpPr txBox="1"/>
          <p:nvPr/>
        </p:nvSpPr>
        <p:spPr>
          <a:xfrm>
            <a:off x="152400" y="1066800"/>
            <a:ext cx="8991600" cy="236988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222222"/>
                </a:solidFill>
                <a:effectLst/>
                <a:latin typeface="-apple-system"/>
              </a:rPr>
              <a:t>A </a:t>
            </a:r>
            <a:r>
              <a:rPr lang="en-US" b="1" i="0" u="none" strike="noStrike" dirty="0">
                <a:solidFill>
                  <a:srgbClr val="FC4D50"/>
                </a:solidFill>
                <a:effectLst/>
                <a:latin typeface="-apple-system"/>
                <a:hlinkClick r:id="rId2"/>
              </a:rPr>
              <a:t>scatter plot</a:t>
            </a:r>
            <a:r>
              <a:rPr lang="en-US" b="0" i="0" dirty="0">
                <a:solidFill>
                  <a:srgbClr val="222222"/>
                </a:solidFill>
                <a:effectLst/>
                <a:latin typeface="-apple-system"/>
              </a:rPr>
              <a:t> (also called a scatter graph, scatter chart, scattergram, or scatter diagram) is a type of plot or mathematical diagram using Cartesian coordinates to display values for typically two variables for a set of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pple-system"/>
              </a:rPr>
              <a:t>When to use it ?</a:t>
            </a:r>
          </a:p>
          <a:p>
            <a:pPr algn="l">
              <a:buFont typeface="Arial" panose="020B0604020202020204" pitchFamily="34" charset="0"/>
              <a:buChar char="•"/>
            </a:pPr>
            <a:r>
              <a:rPr lang="en-US" b="0" i="0" dirty="0">
                <a:solidFill>
                  <a:srgbClr val="222222"/>
                </a:solidFill>
                <a:effectLst/>
                <a:latin typeface="-apple-system"/>
              </a:rPr>
              <a:t>Scatter plots are used when you want to show the </a:t>
            </a:r>
            <a:r>
              <a:rPr lang="en-US" b="1" i="0" dirty="0">
                <a:solidFill>
                  <a:srgbClr val="222222"/>
                </a:solidFill>
                <a:effectLst/>
                <a:latin typeface="-apple-system"/>
              </a:rPr>
              <a:t>relationship between two variables</a:t>
            </a:r>
            <a:r>
              <a:rPr lang="en-US" b="0" i="0" dirty="0">
                <a:solidFill>
                  <a:srgbClr val="222222"/>
                </a:solidFill>
                <a:effectLst/>
                <a:latin typeface="-apple-system"/>
              </a:rPr>
              <a:t>. Scatter plots are sometimes called correlation plots because they show how two variables are correlated.</a:t>
            </a:r>
          </a:p>
        </p:txBody>
      </p:sp>
      <p:pic>
        <p:nvPicPr>
          <p:cNvPr id="3" name="Picture 2" descr="Chart, scatter chart&#10;&#10;Description automatically generated">
            <a:extLst>
              <a:ext uri="{FF2B5EF4-FFF2-40B4-BE49-F238E27FC236}">
                <a16:creationId xmlns:a16="http://schemas.microsoft.com/office/drawing/2014/main" id="{59C810E2-8803-4582-AC70-B3F8BDCBB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063" y="3071873"/>
            <a:ext cx="3767451" cy="3511489"/>
          </a:xfrm>
          <a:prstGeom prst="rect">
            <a:avLst/>
          </a:prstGeom>
        </p:spPr>
      </p:pic>
    </p:spTree>
    <p:extLst>
      <p:ext uri="{BB962C8B-B14F-4D97-AF65-F5344CB8AC3E}">
        <p14:creationId xmlns:p14="http://schemas.microsoft.com/office/powerpoint/2010/main" val="1766510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3305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27100"/>
            <a:ext cx="9144000" cy="5001776"/>
          </a:xfrm>
          <a:prstGeom prst="rect">
            <a:avLst/>
          </a:prstGeom>
        </p:spPr>
      </p:pic>
      <p:sp>
        <p:nvSpPr>
          <p:cNvPr id="3" name="Rectangle 2"/>
          <p:cNvSpPr/>
          <p:nvPr/>
        </p:nvSpPr>
        <p:spPr>
          <a:xfrm>
            <a:off x="2646986" y="6183868"/>
            <a:ext cx="3850028" cy="369332"/>
          </a:xfrm>
          <a:prstGeom prst="rect">
            <a:avLst/>
          </a:prstGeom>
        </p:spPr>
        <p:txBody>
          <a:bodyPr wrap="none">
            <a:spAutoFit/>
          </a:bodyPr>
          <a:lstStyle/>
          <a:p>
            <a:r>
              <a:rPr lang="en-US" dirty="0"/>
              <a:t>http://</a:t>
            </a:r>
            <a:r>
              <a:rPr lang="en-US" dirty="0" err="1"/>
              <a:t>seaborn.pydata.org</a:t>
            </a:r>
            <a:r>
              <a:rPr lang="en-US" dirty="0"/>
              <a:t>/</a:t>
            </a:r>
            <a:r>
              <a:rPr lang="en-US" dirty="0" err="1"/>
              <a:t>index.html</a:t>
            </a:r>
            <a:r>
              <a:rPr lang="en-US" dirty="0"/>
              <a:t>#</a:t>
            </a:r>
          </a:p>
        </p:txBody>
      </p:sp>
      <p:sp>
        <p:nvSpPr>
          <p:cNvPr id="4" name="Title 3"/>
          <p:cNvSpPr>
            <a:spLocks noGrp="1"/>
          </p:cNvSpPr>
          <p:nvPr>
            <p:ph type="title"/>
          </p:nvPr>
        </p:nvSpPr>
        <p:spPr>
          <a:xfrm>
            <a:off x="457200" y="274638"/>
            <a:ext cx="8229600" cy="594757"/>
          </a:xfrm>
        </p:spPr>
        <p:txBody>
          <a:bodyPr>
            <a:normAutofit fontScale="90000"/>
          </a:bodyPr>
          <a:lstStyle/>
          <a:p>
            <a:r>
              <a:rPr lang="en-US" dirty="0">
                <a:solidFill>
                  <a:srgbClr val="00B0F0"/>
                </a:solidFill>
              </a:rPr>
              <a:t>Assignment</a:t>
            </a:r>
          </a:p>
        </p:txBody>
      </p:sp>
    </p:spTree>
    <p:extLst>
      <p:ext uri="{BB962C8B-B14F-4D97-AF65-F5344CB8AC3E}">
        <p14:creationId xmlns:p14="http://schemas.microsoft.com/office/powerpoint/2010/main" val="326009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2400" y="1600200"/>
            <a:ext cx="8686800" cy="646331"/>
          </a:xfrm>
          <a:prstGeom prst="rect">
            <a:avLst/>
          </a:prstGeom>
        </p:spPr>
        <p:txBody>
          <a:bodyPr wrap="square">
            <a:spAutoFit/>
          </a:bodyPr>
          <a:lstStyle/>
          <a:p>
            <a:r>
              <a:rPr lang="en-US" dirty="0"/>
              <a:t>from </a:t>
            </a:r>
            <a:r>
              <a:rPr lang="en-US" dirty="0" err="1"/>
              <a:t>matplotlib</a:t>
            </a:r>
            <a:r>
              <a:rPr lang="en-US" dirty="0"/>
              <a:t> import </a:t>
            </a:r>
            <a:r>
              <a:rPr lang="en-US" dirty="0" err="1"/>
              <a:t>pyplot</a:t>
            </a:r>
            <a:r>
              <a:rPr lang="en-US" dirty="0"/>
              <a:t> as </a:t>
            </a:r>
            <a:r>
              <a:rPr lang="en-US" dirty="0" err="1"/>
              <a:t>plt</a:t>
            </a:r>
            <a:r>
              <a:rPr lang="en-US" dirty="0"/>
              <a:t>                                 	</a:t>
            </a:r>
          </a:p>
          <a:p>
            <a:r>
              <a:rPr lang="en-US" dirty="0" err="1"/>
              <a:t>plt.plot</a:t>
            </a:r>
            <a:r>
              <a:rPr lang="en-US" dirty="0"/>
              <a:t>([1,2,3],[4,5,1])   				 #Plotting to our canvas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895600"/>
            <a:ext cx="4699000" cy="3136900"/>
          </a:xfrm>
          <a:prstGeom prst="rect">
            <a:avLst/>
          </a:prstGeom>
        </p:spPr>
      </p:pic>
      <p:sp>
        <p:nvSpPr>
          <p:cNvPr id="4" name="Title 1"/>
          <p:cNvSpPr txBox="1">
            <a:spLocks/>
          </p:cNvSpPr>
          <p:nvPr/>
        </p:nvSpPr>
        <p:spPr>
          <a:xfrm>
            <a:off x="457200" y="274638"/>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First Plot</a:t>
            </a:r>
          </a:p>
        </p:txBody>
      </p:sp>
    </p:spTree>
    <p:extLst>
      <p:ext uri="{BB962C8B-B14F-4D97-AF65-F5344CB8AC3E}">
        <p14:creationId xmlns:p14="http://schemas.microsoft.com/office/powerpoint/2010/main" val="87080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First Plot (Modify)</a:t>
            </a:r>
          </a:p>
        </p:txBody>
      </p:sp>
      <p:sp>
        <p:nvSpPr>
          <p:cNvPr id="5" name="Rectangle 4"/>
          <p:cNvSpPr/>
          <p:nvPr/>
        </p:nvSpPr>
        <p:spPr>
          <a:xfrm>
            <a:off x="838200" y="1219200"/>
            <a:ext cx="5181600" cy="2031325"/>
          </a:xfrm>
          <a:prstGeom prst="rect">
            <a:avLst/>
          </a:prstGeom>
        </p:spPr>
        <p:txBody>
          <a:bodyPr wrap="square">
            <a:spAutoFit/>
          </a:bodyPr>
          <a:lstStyle/>
          <a:p>
            <a:r>
              <a:rPr lang="en-US" dirty="0"/>
              <a:t>from </a:t>
            </a:r>
            <a:r>
              <a:rPr lang="en-US" dirty="0" err="1"/>
              <a:t>matplotlib</a:t>
            </a:r>
            <a:r>
              <a:rPr lang="en-US" dirty="0"/>
              <a:t> import </a:t>
            </a:r>
            <a:r>
              <a:rPr lang="en-US" dirty="0" err="1"/>
              <a:t>pyplot</a:t>
            </a:r>
            <a:r>
              <a:rPr lang="en-US" dirty="0"/>
              <a:t> as </a:t>
            </a:r>
            <a:r>
              <a:rPr lang="en-US" dirty="0" err="1"/>
              <a:t>plt</a:t>
            </a:r>
            <a:r>
              <a:rPr lang="en-US" dirty="0"/>
              <a:t> </a:t>
            </a:r>
          </a:p>
          <a:p>
            <a:r>
              <a:rPr lang="en-US" dirty="0"/>
              <a:t>x = [5,2,7]</a:t>
            </a:r>
          </a:p>
          <a:p>
            <a:r>
              <a:rPr lang="en-US" dirty="0"/>
              <a:t>y = [2,16,4]</a:t>
            </a:r>
          </a:p>
          <a:p>
            <a:r>
              <a:rPr lang="en-US" dirty="0" err="1"/>
              <a:t>plt.plot</a:t>
            </a:r>
            <a:r>
              <a:rPr lang="en-US" dirty="0"/>
              <a:t>(</a:t>
            </a:r>
            <a:r>
              <a:rPr lang="en-US" dirty="0" err="1"/>
              <a:t>x,y</a:t>
            </a:r>
            <a:r>
              <a:rPr lang="en-US" dirty="0"/>
              <a:t>)</a:t>
            </a:r>
          </a:p>
          <a:p>
            <a:r>
              <a:rPr lang="en-US" dirty="0" err="1"/>
              <a:t>plt.title</a:t>
            </a:r>
            <a:r>
              <a:rPr lang="en-US" dirty="0"/>
              <a:t>('Info')</a:t>
            </a:r>
          </a:p>
          <a:p>
            <a:r>
              <a:rPr lang="en-US" dirty="0" err="1"/>
              <a:t>plt.ylabel</a:t>
            </a:r>
            <a:r>
              <a:rPr lang="en-US" dirty="0"/>
              <a:t>('Y axis')</a:t>
            </a:r>
          </a:p>
          <a:p>
            <a:r>
              <a:rPr lang="en-US" dirty="0" err="1"/>
              <a:t>plt.xlabel</a:t>
            </a:r>
            <a:r>
              <a:rPr lang="en-US" dirty="0"/>
              <a:t>('X axis')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295" y="2895600"/>
            <a:ext cx="5173010" cy="3733800"/>
          </a:xfrm>
          <a:prstGeom prst="rect">
            <a:avLst/>
          </a:prstGeom>
        </p:spPr>
      </p:pic>
    </p:spTree>
    <p:extLst>
      <p:ext uri="{BB962C8B-B14F-4D97-AF65-F5344CB8AC3E}">
        <p14:creationId xmlns:p14="http://schemas.microsoft.com/office/powerpoint/2010/main" val="1412290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First Plot (Modify)</a:t>
            </a:r>
          </a:p>
        </p:txBody>
      </p:sp>
      <p:sp>
        <p:nvSpPr>
          <p:cNvPr id="5" name="Rectangle 4"/>
          <p:cNvSpPr/>
          <p:nvPr/>
        </p:nvSpPr>
        <p:spPr>
          <a:xfrm>
            <a:off x="228600" y="743783"/>
            <a:ext cx="4800600" cy="3970318"/>
          </a:xfrm>
          <a:prstGeom prst="rect">
            <a:avLst/>
          </a:prstGeom>
        </p:spPr>
        <p:txBody>
          <a:bodyPr wrap="square">
            <a:spAutoFit/>
          </a:bodyPr>
          <a:lstStyle/>
          <a:p>
            <a:r>
              <a:rPr lang="en-US" dirty="0"/>
              <a:t>from matplotlib import </a:t>
            </a:r>
            <a:r>
              <a:rPr lang="en-US" dirty="0" err="1"/>
              <a:t>pyplot</a:t>
            </a:r>
            <a:r>
              <a:rPr lang="en-US" dirty="0"/>
              <a:t> as </a:t>
            </a:r>
            <a:r>
              <a:rPr lang="en-US" dirty="0" err="1"/>
              <a:t>plt</a:t>
            </a:r>
            <a:endParaRPr lang="en-US" dirty="0"/>
          </a:p>
          <a:p>
            <a:r>
              <a:rPr lang="en-US" dirty="0"/>
              <a:t>from matplotlib import style </a:t>
            </a:r>
          </a:p>
          <a:p>
            <a:r>
              <a:rPr lang="en-US" dirty="0" err="1"/>
              <a:t>style.use</a:t>
            </a:r>
            <a:r>
              <a:rPr lang="en-US" dirty="0"/>
              <a:t>('</a:t>
            </a:r>
            <a:r>
              <a:rPr lang="en-US" dirty="0" err="1"/>
              <a:t>ggplot</a:t>
            </a:r>
            <a:r>
              <a:rPr lang="en-US" dirty="0"/>
              <a:t>')</a:t>
            </a:r>
          </a:p>
          <a:p>
            <a:r>
              <a:rPr lang="en-US" dirty="0"/>
              <a:t>x = [5,8,10]</a:t>
            </a:r>
          </a:p>
          <a:p>
            <a:r>
              <a:rPr lang="en-US" dirty="0"/>
              <a:t>y = [12,16,6]</a:t>
            </a:r>
          </a:p>
          <a:p>
            <a:r>
              <a:rPr lang="en-US" dirty="0"/>
              <a:t>x2 = [6,9,11]</a:t>
            </a:r>
          </a:p>
          <a:p>
            <a:r>
              <a:rPr lang="en-US" dirty="0"/>
              <a:t>y2 = [6,15,7]</a:t>
            </a:r>
          </a:p>
          <a:p>
            <a:r>
              <a:rPr lang="en-US" dirty="0" err="1"/>
              <a:t>plt.plot</a:t>
            </a:r>
            <a:r>
              <a:rPr lang="en-US" dirty="0"/>
              <a:t>(</a:t>
            </a:r>
            <a:r>
              <a:rPr lang="en-US" dirty="0" err="1"/>
              <a:t>x,y</a:t>
            </a:r>
            <a:r>
              <a:rPr lang="en-US" dirty="0"/>
              <a:t>, 'g', label='line one', linewidth=5)</a:t>
            </a:r>
          </a:p>
          <a:p>
            <a:r>
              <a:rPr lang="en-US" dirty="0" err="1"/>
              <a:t>plt.plot</a:t>
            </a:r>
            <a:r>
              <a:rPr lang="en-US" dirty="0"/>
              <a:t>(x2,y2, 'c', label='line two', linewidth=5)</a:t>
            </a:r>
          </a:p>
          <a:p>
            <a:r>
              <a:rPr lang="en-US" dirty="0" err="1"/>
              <a:t>plt.title</a:t>
            </a:r>
            <a:r>
              <a:rPr lang="en-US" dirty="0"/>
              <a:t>('Better')</a:t>
            </a:r>
          </a:p>
          <a:p>
            <a:r>
              <a:rPr lang="en-US" dirty="0" err="1"/>
              <a:t>plt.ylabel</a:t>
            </a:r>
            <a:r>
              <a:rPr lang="en-US" dirty="0"/>
              <a:t>('Y axis')</a:t>
            </a:r>
          </a:p>
          <a:p>
            <a:r>
              <a:rPr lang="en-US" dirty="0" err="1"/>
              <a:t>plt.xlabel</a:t>
            </a:r>
            <a:r>
              <a:rPr lang="en-US" dirty="0"/>
              <a:t>('X axis')</a:t>
            </a:r>
          </a:p>
          <a:p>
            <a:r>
              <a:rPr lang="en-US" dirty="0" err="1"/>
              <a:t>plt.legend</a:t>
            </a:r>
            <a:r>
              <a:rPr lang="en-US" dirty="0"/>
              <a:t>()</a:t>
            </a:r>
          </a:p>
          <a:p>
            <a:r>
              <a:rPr lang="en-US" dirty="0" err="1"/>
              <a:t>plt.grid</a:t>
            </a:r>
            <a:r>
              <a:rPr lang="en-US" dirty="0"/>
              <a:t>(True, color='k')</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3327400"/>
            <a:ext cx="5334000" cy="3530600"/>
          </a:xfrm>
          <a:prstGeom prst="rect">
            <a:avLst/>
          </a:prstGeom>
        </p:spPr>
      </p:pic>
    </p:spTree>
    <p:extLst>
      <p:ext uri="{BB962C8B-B14F-4D97-AF65-F5344CB8AC3E}">
        <p14:creationId xmlns:p14="http://schemas.microsoft.com/office/powerpoint/2010/main" val="1007209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Bar Graph</a:t>
            </a:r>
          </a:p>
        </p:txBody>
      </p:sp>
      <p:sp>
        <p:nvSpPr>
          <p:cNvPr id="5" name="Rectangle 4"/>
          <p:cNvSpPr/>
          <p:nvPr/>
        </p:nvSpPr>
        <p:spPr>
          <a:xfrm>
            <a:off x="228600" y="743783"/>
            <a:ext cx="5410200" cy="2585323"/>
          </a:xfrm>
          <a:prstGeom prst="rect">
            <a:avLst/>
          </a:prstGeom>
        </p:spPr>
        <p:txBody>
          <a:bodyPr wrap="square">
            <a:spAutoFit/>
          </a:bodyPr>
          <a:lstStyle/>
          <a:p>
            <a:r>
              <a:rPr lang="mr-IN" dirty="0" err="1">
                <a:latin typeface="+mj-lt"/>
              </a:rPr>
              <a:t>from</a:t>
            </a:r>
            <a:r>
              <a:rPr lang="mr-IN" dirty="0">
                <a:latin typeface="+mj-lt"/>
              </a:rPr>
              <a:t> </a:t>
            </a:r>
            <a:r>
              <a:rPr lang="mr-IN" dirty="0" err="1">
                <a:latin typeface="+mj-lt"/>
              </a:rPr>
              <a:t>matplotlib</a:t>
            </a:r>
            <a:r>
              <a:rPr lang="mr-IN" dirty="0">
                <a:latin typeface="+mj-lt"/>
              </a:rPr>
              <a:t> </a:t>
            </a:r>
            <a:r>
              <a:rPr lang="mr-IN" dirty="0" err="1">
                <a:latin typeface="+mj-lt"/>
              </a:rPr>
              <a:t>import</a:t>
            </a:r>
            <a:r>
              <a:rPr lang="mr-IN" dirty="0">
                <a:latin typeface="+mj-lt"/>
              </a:rPr>
              <a:t> </a:t>
            </a:r>
            <a:r>
              <a:rPr lang="mr-IN" dirty="0" err="1">
                <a:latin typeface="+mj-lt"/>
              </a:rPr>
              <a:t>pyplot</a:t>
            </a:r>
            <a:r>
              <a:rPr lang="mr-IN" dirty="0">
                <a:latin typeface="+mj-lt"/>
              </a:rPr>
              <a:t> </a:t>
            </a:r>
            <a:r>
              <a:rPr lang="mr-IN" dirty="0" err="1">
                <a:latin typeface="+mj-lt"/>
              </a:rPr>
              <a:t>as</a:t>
            </a:r>
            <a:r>
              <a:rPr lang="mr-IN" dirty="0">
                <a:latin typeface="+mj-lt"/>
              </a:rPr>
              <a:t> </a:t>
            </a:r>
            <a:r>
              <a:rPr lang="mr-IN" dirty="0" err="1">
                <a:latin typeface="+mj-lt"/>
              </a:rPr>
              <a:t>plt</a:t>
            </a:r>
            <a:r>
              <a:rPr lang="mr-IN" dirty="0">
                <a:latin typeface="+mj-lt"/>
              </a:rPr>
              <a:t> </a:t>
            </a:r>
            <a:endParaRPr lang="en-US" dirty="0">
              <a:latin typeface="+mj-lt"/>
            </a:endParaRPr>
          </a:p>
          <a:p>
            <a:r>
              <a:rPr lang="mr-IN" dirty="0" err="1">
                <a:latin typeface="+mj-lt"/>
              </a:rPr>
              <a:t>plt.bar</a:t>
            </a:r>
            <a:r>
              <a:rPr lang="mr-IN" dirty="0">
                <a:latin typeface="+mj-lt"/>
              </a:rPr>
              <a:t>([0.25,1.25,2.25,3.25,4.25],[50,40,70,80,20],</a:t>
            </a:r>
            <a:endParaRPr lang="en-US" dirty="0">
              <a:latin typeface="+mj-lt"/>
            </a:endParaRPr>
          </a:p>
          <a:p>
            <a:r>
              <a:rPr lang="mr-IN" dirty="0" err="1">
                <a:latin typeface="+mj-lt"/>
              </a:rPr>
              <a:t>label</a:t>
            </a:r>
            <a:r>
              <a:rPr lang="mr-IN" dirty="0">
                <a:latin typeface="+mj-lt"/>
              </a:rPr>
              <a:t>="BMW", </a:t>
            </a:r>
            <a:r>
              <a:rPr lang="mr-IN" dirty="0" err="1">
                <a:latin typeface="+mj-lt"/>
              </a:rPr>
              <a:t>color</a:t>
            </a:r>
            <a:r>
              <a:rPr lang="mr-IN" dirty="0">
                <a:latin typeface="+mj-lt"/>
              </a:rPr>
              <a:t>='</a:t>
            </a:r>
            <a:r>
              <a:rPr lang="mr-IN" dirty="0" err="1">
                <a:latin typeface="+mj-lt"/>
              </a:rPr>
              <a:t>b</a:t>
            </a:r>
            <a:r>
              <a:rPr lang="mr-IN" dirty="0">
                <a:latin typeface="+mj-lt"/>
              </a:rPr>
              <a:t>', </a:t>
            </a:r>
            <a:r>
              <a:rPr lang="mr-IN" dirty="0" err="1">
                <a:latin typeface="+mj-lt"/>
              </a:rPr>
              <a:t>width</a:t>
            </a:r>
            <a:r>
              <a:rPr lang="mr-IN" dirty="0">
                <a:latin typeface="+mj-lt"/>
              </a:rPr>
              <a:t>=.5)</a:t>
            </a:r>
            <a:endParaRPr lang="en-US" dirty="0">
              <a:latin typeface="+mj-lt"/>
            </a:endParaRPr>
          </a:p>
          <a:p>
            <a:r>
              <a:rPr lang="mr-IN" dirty="0" err="1">
                <a:latin typeface="+mj-lt"/>
              </a:rPr>
              <a:t>plt.bar</a:t>
            </a:r>
            <a:r>
              <a:rPr lang="mr-IN" dirty="0">
                <a:latin typeface="+mj-lt"/>
              </a:rPr>
              <a:t>([.75,1.75,2.75,3.75,4.75],[80,20,20,50,60],</a:t>
            </a:r>
            <a:endParaRPr lang="en-US" dirty="0">
              <a:latin typeface="+mj-lt"/>
            </a:endParaRPr>
          </a:p>
          <a:p>
            <a:r>
              <a:rPr lang="mr-IN" dirty="0" err="1">
                <a:latin typeface="+mj-lt"/>
              </a:rPr>
              <a:t>label</a:t>
            </a:r>
            <a:r>
              <a:rPr lang="mr-IN" dirty="0">
                <a:latin typeface="+mj-lt"/>
              </a:rPr>
              <a:t>="</a:t>
            </a:r>
            <a:r>
              <a:rPr lang="mr-IN" dirty="0" err="1">
                <a:latin typeface="+mj-lt"/>
              </a:rPr>
              <a:t>Audi</a:t>
            </a:r>
            <a:r>
              <a:rPr lang="mr-IN" dirty="0">
                <a:latin typeface="+mj-lt"/>
              </a:rPr>
              <a:t>", </a:t>
            </a:r>
            <a:r>
              <a:rPr lang="mr-IN" dirty="0" err="1">
                <a:latin typeface="+mj-lt"/>
              </a:rPr>
              <a:t>color</a:t>
            </a:r>
            <a:r>
              <a:rPr lang="mr-IN" dirty="0">
                <a:latin typeface="+mj-lt"/>
              </a:rPr>
              <a:t>='</a:t>
            </a:r>
            <a:r>
              <a:rPr lang="mr-IN" dirty="0" err="1">
                <a:latin typeface="+mj-lt"/>
              </a:rPr>
              <a:t>r</a:t>
            </a:r>
            <a:r>
              <a:rPr lang="mr-IN" dirty="0">
                <a:latin typeface="+mj-lt"/>
              </a:rPr>
              <a:t>',</a:t>
            </a:r>
            <a:r>
              <a:rPr lang="mr-IN" dirty="0" err="1">
                <a:latin typeface="+mj-lt"/>
              </a:rPr>
              <a:t>width</a:t>
            </a:r>
            <a:r>
              <a:rPr lang="mr-IN" dirty="0">
                <a:latin typeface="+mj-lt"/>
              </a:rPr>
              <a:t>=.5)</a:t>
            </a:r>
            <a:endParaRPr lang="en-US" dirty="0">
              <a:latin typeface="+mj-lt"/>
            </a:endParaRPr>
          </a:p>
          <a:p>
            <a:r>
              <a:rPr lang="mr-IN" dirty="0" err="1">
                <a:latin typeface="+mj-lt"/>
              </a:rPr>
              <a:t>plt.legend</a:t>
            </a:r>
            <a:r>
              <a:rPr lang="mr-IN" dirty="0">
                <a:latin typeface="+mj-lt"/>
              </a:rPr>
              <a:t>()</a:t>
            </a:r>
            <a:endParaRPr lang="en-US" dirty="0">
              <a:latin typeface="+mj-lt"/>
            </a:endParaRPr>
          </a:p>
          <a:p>
            <a:r>
              <a:rPr lang="mr-IN" dirty="0" err="1">
                <a:latin typeface="+mj-lt"/>
              </a:rPr>
              <a:t>plt.xlabel</a:t>
            </a:r>
            <a:r>
              <a:rPr lang="mr-IN" dirty="0">
                <a:latin typeface="+mj-lt"/>
              </a:rPr>
              <a:t>('</a:t>
            </a:r>
            <a:r>
              <a:rPr lang="mr-IN" dirty="0" err="1">
                <a:latin typeface="+mj-lt"/>
              </a:rPr>
              <a:t>Days</a:t>
            </a:r>
            <a:r>
              <a:rPr lang="mr-IN" dirty="0">
                <a:latin typeface="+mj-lt"/>
              </a:rPr>
              <a:t>')</a:t>
            </a:r>
            <a:endParaRPr lang="en-US" dirty="0">
              <a:latin typeface="+mj-lt"/>
            </a:endParaRPr>
          </a:p>
          <a:p>
            <a:r>
              <a:rPr lang="mr-IN" dirty="0" err="1">
                <a:latin typeface="+mj-lt"/>
              </a:rPr>
              <a:t>plt.ylabel</a:t>
            </a:r>
            <a:r>
              <a:rPr lang="mr-IN" dirty="0">
                <a:latin typeface="+mj-lt"/>
              </a:rPr>
              <a:t>('</a:t>
            </a:r>
            <a:r>
              <a:rPr lang="mr-IN" dirty="0" err="1">
                <a:latin typeface="+mj-lt"/>
              </a:rPr>
              <a:t>Distance</a:t>
            </a:r>
            <a:r>
              <a:rPr lang="mr-IN" dirty="0">
                <a:latin typeface="+mj-lt"/>
              </a:rPr>
              <a:t> (</a:t>
            </a:r>
            <a:r>
              <a:rPr lang="mr-IN" dirty="0" err="1">
                <a:latin typeface="+mj-lt"/>
              </a:rPr>
              <a:t>kms</a:t>
            </a:r>
            <a:r>
              <a:rPr lang="mr-IN" dirty="0">
                <a:latin typeface="+mj-lt"/>
              </a:rPr>
              <a:t>)')</a:t>
            </a:r>
            <a:endParaRPr lang="en-US" dirty="0">
              <a:latin typeface="+mj-lt"/>
            </a:endParaRPr>
          </a:p>
          <a:p>
            <a:r>
              <a:rPr lang="mr-IN" dirty="0">
                <a:latin typeface="+mj-lt"/>
              </a:rPr>
              <a:t>plt.title('Bar graph')</a:t>
            </a:r>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124200"/>
            <a:ext cx="5105400" cy="3530600"/>
          </a:xfrm>
          <a:prstGeom prst="rect">
            <a:avLst/>
          </a:prstGeom>
        </p:spPr>
      </p:pic>
    </p:spTree>
    <p:extLst>
      <p:ext uri="{BB962C8B-B14F-4D97-AF65-F5344CB8AC3E}">
        <p14:creationId xmlns:p14="http://schemas.microsoft.com/office/powerpoint/2010/main" val="1929479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altLang="en-US" dirty="0">
                <a:solidFill>
                  <a:srgbClr val="00B0F0"/>
                </a:solidFill>
              </a:rPr>
              <a:t>Attribute Types </a:t>
            </a:r>
          </a:p>
        </p:txBody>
      </p:sp>
      <p:sp>
        <p:nvSpPr>
          <p:cNvPr id="4" name="Rectangle 3"/>
          <p:cNvSpPr txBox="1">
            <a:spLocks noChangeArrowheads="1"/>
          </p:cNvSpPr>
          <p:nvPr/>
        </p:nvSpPr>
        <p:spPr>
          <a:xfrm>
            <a:off x="304800" y="1295400"/>
            <a:ext cx="8382000" cy="5181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90000"/>
              </a:lnSpc>
            </a:pPr>
            <a:r>
              <a:rPr lang="en-US" altLang="en-US" sz="2000" b="1"/>
              <a:t>Nominal:</a:t>
            </a:r>
            <a:r>
              <a:rPr lang="en-US" altLang="en-US" sz="2000"/>
              <a:t> categories, states, or “names of things”</a:t>
            </a:r>
          </a:p>
          <a:p>
            <a:pPr marL="749300" lvl="1" indent="-342900">
              <a:lnSpc>
                <a:spcPct val="90000"/>
              </a:lnSpc>
            </a:pPr>
            <a:r>
              <a:rPr lang="en-US" altLang="en-US" sz="2000" i="1"/>
              <a:t>Hair_color = </a:t>
            </a:r>
            <a:r>
              <a:rPr lang="en-US" altLang="en-US" sz="2000"/>
              <a:t>{</a:t>
            </a:r>
            <a:r>
              <a:rPr lang="en-US" altLang="en-US" sz="2000" i="1"/>
              <a:t>auburn, black, blond, brown, grey, red, white</a:t>
            </a:r>
            <a:r>
              <a:rPr lang="en-US" altLang="en-US" sz="2000"/>
              <a:t>}</a:t>
            </a:r>
          </a:p>
          <a:p>
            <a:pPr marL="749300" lvl="1" indent="-342900">
              <a:lnSpc>
                <a:spcPct val="90000"/>
              </a:lnSpc>
            </a:pPr>
            <a:r>
              <a:rPr lang="en-US" altLang="en-US" sz="2000"/>
              <a:t>marital status, occupation, ID numbers, zip codes</a:t>
            </a:r>
          </a:p>
          <a:p>
            <a:pPr marL="292100" indent="-292100">
              <a:lnSpc>
                <a:spcPct val="90000"/>
              </a:lnSpc>
            </a:pPr>
            <a:r>
              <a:rPr lang="en-US" altLang="en-US" sz="2000" b="1"/>
              <a:t>Binary</a:t>
            </a:r>
          </a:p>
          <a:p>
            <a:pPr marL="749300" lvl="1" indent="-342900">
              <a:lnSpc>
                <a:spcPct val="90000"/>
              </a:lnSpc>
            </a:pPr>
            <a:r>
              <a:rPr lang="en-US" altLang="en-US" sz="2000"/>
              <a:t>Nominal attribute with only 2 states (0 and 1)</a:t>
            </a:r>
          </a:p>
          <a:p>
            <a:pPr marL="749300" lvl="1" indent="-342900">
              <a:lnSpc>
                <a:spcPct val="90000"/>
              </a:lnSpc>
            </a:pPr>
            <a:r>
              <a:rPr lang="en-US" altLang="en-US" sz="2000" u="sng"/>
              <a:t>Symmetric binary</a:t>
            </a:r>
            <a:r>
              <a:rPr lang="en-US" altLang="en-US" sz="2000"/>
              <a:t>: both outcomes equally important</a:t>
            </a:r>
          </a:p>
          <a:p>
            <a:pPr marL="1257300" lvl="2" indent="-393700">
              <a:lnSpc>
                <a:spcPct val="90000"/>
              </a:lnSpc>
            </a:pPr>
            <a:r>
              <a:rPr lang="en-US" altLang="en-US" sz="2000"/>
              <a:t>e.g., gender</a:t>
            </a:r>
          </a:p>
          <a:p>
            <a:pPr marL="749300" lvl="1" indent="-342900">
              <a:lnSpc>
                <a:spcPct val="90000"/>
              </a:lnSpc>
            </a:pPr>
            <a:r>
              <a:rPr lang="en-US" altLang="en-US" sz="2000" u="sng"/>
              <a:t>Asymmetric binary</a:t>
            </a:r>
            <a:r>
              <a:rPr lang="en-US" altLang="en-US" sz="2000"/>
              <a:t>: outcomes not equally important.  </a:t>
            </a:r>
          </a:p>
          <a:p>
            <a:pPr marL="1257300" lvl="2" indent="-393700">
              <a:lnSpc>
                <a:spcPct val="90000"/>
              </a:lnSpc>
            </a:pPr>
            <a:r>
              <a:rPr lang="en-US" altLang="en-US" sz="2000"/>
              <a:t>e.g., medical test (positive vs. negative)</a:t>
            </a:r>
          </a:p>
          <a:p>
            <a:pPr marL="1257300" lvl="2" indent="-393700">
              <a:lnSpc>
                <a:spcPct val="90000"/>
              </a:lnSpc>
            </a:pPr>
            <a:r>
              <a:rPr lang="en-US" altLang="en-US" sz="2000"/>
              <a:t>Convention: assign 1 to most important outcome (e.g., HIV positive)</a:t>
            </a:r>
          </a:p>
          <a:p>
            <a:pPr marL="292100" indent="-292100">
              <a:lnSpc>
                <a:spcPct val="90000"/>
              </a:lnSpc>
            </a:pPr>
            <a:r>
              <a:rPr lang="en-US" altLang="en-US" sz="2000" b="1"/>
              <a:t>Ordinal</a:t>
            </a:r>
          </a:p>
          <a:p>
            <a:pPr marL="749300" lvl="1" indent="-342900">
              <a:lnSpc>
                <a:spcPct val="90000"/>
              </a:lnSpc>
            </a:pPr>
            <a:r>
              <a:rPr lang="en-US" altLang="en-US" sz="2000"/>
              <a:t>Values have a meaningful order (ranking) but magnitude between successive values is not known.</a:t>
            </a:r>
          </a:p>
          <a:p>
            <a:pPr marL="749300" lvl="1" indent="-342900">
              <a:lnSpc>
                <a:spcPct val="90000"/>
              </a:lnSpc>
            </a:pPr>
            <a:r>
              <a:rPr lang="en-US" altLang="en-US" sz="2000" i="1"/>
              <a:t>Size = </a:t>
            </a:r>
            <a:r>
              <a:rPr lang="en-US" altLang="en-US" sz="2000"/>
              <a:t>{</a:t>
            </a:r>
            <a:r>
              <a:rPr lang="en-US" altLang="en-US" sz="2000" i="1"/>
              <a:t>small, medium, large</a:t>
            </a:r>
            <a:r>
              <a:rPr lang="en-US" altLang="en-US" sz="2000"/>
              <a:t>}</a:t>
            </a:r>
            <a:r>
              <a:rPr lang="en-US" altLang="en-US" sz="2000" i="1"/>
              <a:t>,</a:t>
            </a:r>
            <a:r>
              <a:rPr lang="en-US" altLang="en-US" sz="2000"/>
              <a:t> grades, army rankings</a:t>
            </a:r>
          </a:p>
        </p:txBody>
      </p:sp>
    </p:spTree>
    <p:extLst>
      <p:ext uri="{BB962C8B-B14F-4D97-AF65-F5344CB8AC3E}">
        <p14:creationId xmlns:p14="http://schemas.microsoft.com/office/powerpoint/2010/main" val="917923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Histogram</a:t>
            </a:r>
          </a:p>
        </p:txBody>
      </p:sp>
      <p:sp>
        <p:nvSpPr>
          <p:cNvPr id="5" name="Rectangle 4"/>
          <p:cNvSpPr/>
          <p:nvPr/>
        </p:nvSpPr>
        <p:spPr>
          <a:xfrm>
            <a:off x="228600" y="743783"/>
            <a:ext cx="8686800" cy="2585323"/>
          </a:xfrm>
          <a:prstGeom prst="rect">
            <a:avLst/>
          </a:prstGeom>
        </p:spPr>
        <p:txBody>
          <a:bodyPr wrap="square">
            <a:spAutoFit/>
          </a:bodyPr>
          <a:lstStyle/>
          <a:p>
            <a:r>
              <a:rPr lang="en-US" dirty="0">
                <a:latin typeface="+mj-lt"/>
              </a:rPr>
              <a:t>import </a:t>
            </a:r>
            <a:r>
              <a:rPr lang="en-US" dirty="0" err="1">
                <a:latin typeface="+mj-lt"/>
              </a:rPr>
              <a:t>matplotlib.pyplot</a:t>
            </a:r>
            <a:r>
              <a:rPr lang="en-US" dirty="0">
                <a:latin typeface="+mj-lt"/>
              </a:rPr>
              <a:t> as </a:t>
            </a:r>
            <a:r>
              <a:rPr lang="en-US" dirty="0" err="1">
                <a:latin typeface="+mj-lt"/>
              </a:rPr>
              <a:t>plt</a:t>
            </a:r>
            <a:endParaRPr lang="en-US" dirty="0">
              <a:latin typeface="+mj-lt"/>
            </a:endParaRPr>
          </a:p>
          <a:p>
            <a:r>
              <a:rPr lang="en-US" dirty="0" err="1">
                <a:latin typeface="+mj-lt"/>
              </a:rPr>
              <a:t>population_age</a:t>
            </a:r>
            <a:r>
              <a:rPr lang="en-US" dirty="0">
                <a:latin typeface="+mj-lt"/>
              </a:rPr>
              <a:t> =[22,55,62,45,21,22,34,42,42,4,2,102,95,85,55,110,120,70,65,55,111,115,80,75,65,54,44,43,42,48]</a:t>
            </a:r>
          </a:p>
          <a:p>
            <a:r>
              <a:rPr lang="en-US" dirty="0">
                <a:latin typeface="+mj-lt"/>
              </a:rPr>
              <a:t>bins = [0,10,20,30,40,50,60,70,80,90,100]</a:t>
            </a:r>
          </a:p>
          <a:p>
            <a:r>
              <a:rPr lang="en-US" dirty="0" err="1">
                <a:latin typeface="+mj-lt"/>
              </a:rPr>
              <a:t>plt.hist</a:t>
            </a:r>
            <a:r>
              <a:rPr lang="en-US" dirty="0">
                <a:latin typeface="+mj-lt"/>
              </a:rPr>
              <a:t>(</a:t>
            </a:r>
            <a:r>
              <a:rPr lang="en-US" dirty="0" err="1">
                <a:latin typeface="+mj-lt"/>
              </a:rPr>
              <a:t>population_age</a:t>
            </a:r>
            <a:r>
              <a:rPr lang="en-US" dirty="0">
                <a:latin typeface="+mj-lt"/>
              </a:rPr>
              <a:t>, bins, </a:t>
            </a:r>
            <a:r>
              <a:rPr lang="en-US" dirty="0" err="1">
                <a:latin typeface="+mj-lt"/>
              </a:rPr>
              <a:t>histtype</a:t>
            </a:r>
            <a:r>
              <a:rPr lang="en-US" dirty="0">
                <a:latin typeface="+mj-lt"/>
              </a:rPr>
              <a:t>='bar', </a:t>
            </a:r>
            <a:r>
              <a:rPr lang="en-US" dirty="0" err="1">
                <a:latin typeface="+mj-lt"/>
              </a:rPr>
              <a:t>rwidth</a:t>
            </a:r>
            <a:r>
              <a:rPr lang="en-US" dirty="0">
                <a:latin typeface="+mj-lt"/>
              </a:rPr>
              <a:t>=0.8)</a:t>
            </a:r>
          </a:p>
          <a:p>
            <a:r>
              <a:rPr lang="en-US" dirty="0" err="1">
                <a:latin typeface="+mj-lt"/>
              </a:rPr>
              <a:t>plt.xlabel</a:t>
            </a:r>
            <a:r>
              <a:rPr lang="en-US" dirty="0">
                <a:latin typeface="+mj-lt"/>
              </a:rPr>
              <a:t>('age groups')</a:t>
            </a:r>
          </a:p>
          <a:p>
            <a:r>
              <a:rPr lang="en-US" dirty="0" err="1">
                <a:latin typeface="+mj-lt"/>
              </a:rPr>
              <a:t>plt.ylabel</a:t>
            </a:r>
            <a:r>
              <a:rPr lang="en-US" dirty="0">
                <a:latin typeface="+mj-lt"/>
              </a:rPr>
              <a:t>('Number of people')</a:t>
            </a:r>
          </a:p>
          <a:p>
            <a:r>
              <a:rPr lang="en-US" dirty="0" err="1">
                <a:latin typeface="+mj-lt"/>
              </a:rPr>
              <a:t>plt.title</a:t>
            </a:r>
            <a:r>
              <a:rPr lang="en-US" dirty="0">
                <a:latin typeface="+mj-lt"/>
              </a:rPr>
              <a:t>('Histogram')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971800"/>
            <a:ext cx="4762500" cy="3530600"/>
          </a:xfrm>
          <a:prstGeom prst="rect">
            <a:avLst/>
          </a:prstGeom>
        </p:spPr>
      </p:pic>
    </p:spTree>
    <p:extLst>
      <p:ext uri="{BB962C8B-B14F-4D97-AF65-F5344CB8AC3E}">
        <p14:creationId xmlns:p14="http://schemas.microsoft.com/office/powerpoint/2010/main" val="504800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Scatter Plot</a:t>
            </a:r>
          </a:p>
        </p:txBody>
      </p:sp>
      <p:sp>
        <p:nvSpPr>
          <p:cNvPr id="5" name="Rectangle 4"/>
          <p:cNvSpPr/>
          <p:nvPr/>
        </p:nvSpPr>
        <p:spPr>
          <a:xfrm>
            <a:off x="228600" y="743783"/>
            <a:ext cx="8686800" cy="3139321"/>
          </a:xfrm>
          <a:prstGeom prst="rect">
            <a:avLst/>
          </a:prstGeom>
        </p:spPr>
        <p:txBody>
          <a:bodyPr wrap="square">
            <a:spAutoFit/>
          </a:bodyPr>
          <a:lstStyle/>
          <a:p>
            <a:r>
              <a:rPr lang="en-US" dirty="0">
                <a:latin typeface="+mj-lt"/>
              </a:rPr>
              <a:t>import </a:t>
            </a:r>
            <a:r>
              <a:rPr lang="en-US" dirty="0" err="1">
                <a:latin typeface="+mj-lt"/>
              </a:rPr>
              <a:t>matplotlib.pyplot</a:t>
            </a:r>
            <a:r>
              <a:rPr lang="en-US" dirty="0">
                <a:latin typeface="+mj-lt"/>
              </a:rPr>
              <a:t> as </a:t>
            </a:r>
            <a:r>
              <a:rPr lang="en-US" dirty="0" err="1">
                <a:latin typeface="+mj-lt"/>
              </a:rPr>
              <a:t>plt</a:t>
            </a:r>
            <a:endParaRPr lang="en-US" dirty="0">
              <a:latin typeface="+mj-lt"/>
            </a:endParaRPr>
          </a:p>
          <a:p>
            <a:r>
              <a:rPr lang="en-US" dirty="0">
                <a:latin typeface="+mj-lt"/>
              </a:rPr>
              <a:t>x = [1,1.5,2,2.5,3,3.5,3.6]</a:t>
            </a:r>
          </a:p>
          <a:p>
            <a:r>
              <a:rPr lang="en-US" dirty="0">
                <a:latin typeface="+mj-lt"/>
              </a:rPr>
              <a:t>y = [7.5,8,8.5,9,9.5,10,10.5] </a:t>
            </a:r>
          </a:p>
          <a:p>
            <a:r>
              <a:rPr lang="en-US" dirty="0">
                <a:latin typeface="+mj-lt"/>
              </a:rPr>
              <a:t>x1=[8,8.5,9,9.5,10,10.5,11]</a:t>
            </a:r>
          </a:p>
          <a:p>
            <a:r>
              <a:rPr lang="en-US" dirty="0">
                <a:latin typeface="+mj-lt"/>
              </a:rPr>
              <a:t>y1=[3,3.5,3.7,4,4.5,5,5.2] </a:t>
            </a:r>
          </a:p>
          <a:p>
            <a:r>
              <a:rPr lang="en-US" dirty="0" err="1">
                <a:latin typeface="+mj-lt"/>
              </a:rPr>
              <a:t>plt.scatter</a:t>
            </a:r>
            <a:r>
              <a:rPr lang="en-US" dirty="0">
                <a:latin typeface="+mj-lt"/>
              </a:rPr>
              <a:t>(</a:t>
            </a:r>
            <a:r>
              <a:rPr lang="en-US" dirty="0" err="1">
                <a:latin typeface="+mj-lt"/>
              </a:rPr>
              <a:t>x,y</a:t>
            </a:r>
            <a:r>
              <a:rPr lang="en-US" dirty="0">
                <a:latin typeface="+mj-lt"/>
              </a:rPr>
              <a:t>, label='high income low </a:t>
            </a:r>
            <a:r>
              <a:rPr lang="en-US" dirty="0" err="1">
                <a:latin typeface="+mj-lt"/>
              </a:rPr>
              <a:t>saving',color</a:t>
            </a:r>
            <a:r>
              <a:rPr lang="en-US" dirty="0">
                <a:latin typeface="+mj-lt"/>
              </a:rPr>
              <a:t>='r')</a:t>
            </a:r>
          </a:p>
          <a:p>
            <a:r>
              <a:rPr lang="en-US" dirty="0" err="1">
                <a:latin typeface="+mj-lt"/>
              </a:rPr>
              <a:t>plt.scatter</a:t>
            </a:r>
            <a:r>
              <a:rPr lang="en-US" dirty="0">
                <a:latin typeface="+mj-lt"/>
              </a:rPr>
              <a:t>(x1,y1,label='low income high </a:t>
            </a:r>
            <a:r>
              <a:rPr lang="en-US" dirty="0" err="1">
                <a:latin typeface="+mj-lt"/>
              </a:rPr>
              <a:t>savings',color</a:t>
            </a:r>
            <a:r>
              <a:rPr lang="en-US" dirty="0">
                <a:latin typeface="+mj-lt"/>
              </a:rPr>
              <a:t>='b')</a:t>
            </a:r>
          </a:p>
          <a:p>
            <a:r>
              <a:rPr lang="en-US" dirty="0" err="1">
                <a:latin typeface="+mj-lt"/>
              </a:rPr>
              <a:t>plt.xlabel</a:t>
            </a:r>
            <a:r>
              <a:rPr lang="en-US" dirty="0">
                <a:latin typeface="+mj-lt"/>
              </a:rPr>
              <a:t>('saving*100')</a:t>
            </a:r>
          </a:p>
          <a:p>
            <a:r>
              <a:rPr lang="en-US" dirty="0" err="1">
                <a:latin typeface="+mj-lt"/>
              </a:rPr>
              <a:t>plt.ylabel</a:t>
            </a:r>
            <a:r>
              <a:rPr lang="en-US" dirty="0">
                <a:latin typeface="+mj-lt"/>
              </a:rPr>
              <a:t>('income*1000')</a:t>
            </a:r>
          </a:p>
          <a:p>
            <a:r>
              <a:rPr lang="en-US" dirty="0" err="1">
                <a:latin typeface="+mj-lt"/>
              </a:rPr>
              <a:t>plt.title</a:t>
            </a:r>
            <a:r>
              <a:rPr lang="en-US" dirty="0">
                <a:latin typeface="+mj-lt"/>
              </a:rPr>
              <a:t>('Scatter Plot')</a:t>
            </a:r>
          </a:p>
          <a:p>
            <a:r>
              <a:rPr lang="en-US" dirty="0" err="1">
                <a:latin typeface="+mj-lt"/>
              </a:rPr>
              <a:t>plt.legend</a:t>
            </a:r>
            <a:r>
              <a:rPr lang="en-US" dirty="0">
                <a:latin typeface="+mj-lt"/>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100" y="3048000"/>
            <a:ext cx="4838700" cy="3530600"/>
          </a:xfrm>
          <a:prstGeom prst="rect">
            <a:avLst/>
          </a:prstGeom>
        </p:spPr>
      </p:pic>
    </p:spTree>
    <p:extLst>
      <p:ext uri="{BB962C8B-B14F-4D97-AF65-F5344CB8AC3E}">
        <p14:creationId xmlns:p14="http://schemas.microsoft.com/office/powerpoint/2010/main" val="657869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Area Plot</a:t>
            </a:r>
            <a:endParaRPr lang="en-US" b="0" dirty="0">
              <a:solidFill>
                <a:srgbClr val="00B0F0"/>
              </a:solidFill>
            </a:endParaRPr>
          </a:p>
        </p:txBody>
      </p:sp>
      <p:sp>
        <p:nvSpPr>
          <p:cNvPr id="5" name="Rectangle 4"/>
          <p:cNvSpPr/>
          <p:nvPr/>
        </p:nvSpPr>
        <p:spPr>
          <a:xfrm>
            <a:off x="228600" y="743783"/>
            <a:ext cx="8686800" cy="4524315"/>
          </a:xfrm>
          <a:prstGeom prst="rect">
            <a:avLst/>
          </a:prstGeom>
        </p:spPr>
        <p:txBody>
          <a:bodyPr wrap="square">
            <a:spAutoFit/>
          </a:bodyPr>
          <a:lstStyle/>
          <a:p>
            <a:r>
              <a:rPr lang="en-US" dirty="0">
                <a:latin typeface="+mj-lt"/>
              </a:rPr>
              <a:t>import </a:t>
            </a:r>
            <a:r>
              <a:rPr lang="en-US" dirty="0" err="1">
                <a:latin typeface="+mj-lt"/>
              </a:rPr>
              <a:t>matplotlib.pyplot</a:t>
            </a:r>
            <a:r>
              <a:rPr lang="en-US" dirty="0">
                <a:latin typeface="+mj-lt"/>
              </a:rPr>
              <a:t> as </a:t>
            </a:r>
            <a:r>
              <a:rPr lang="en-US" dirty="0" err="1">
                <a:latin typeface="+mj-lt"/>
              </a:rPr>
              <a:t>plt</a:t>
            </a:r>
            <a:endParaRPr lang="en-US" dirty="0">
              <a:latin typeface="+mj-lt"/>
            </a:endParaRPr>
          </a:p>
          <a:p>
            <a:r>
              <a:rPr lang="en-US" dirty="0">
                <a:latin typeface="+mj-lt"/>
              </a:rPr>
              <a:t>days = [1,2,3,4,5]  </a:t>
            </a:r>
          </a:p>
          <a:p>
            <a:r>
              <a:rPr lang="en-US" dirty="0">
                <a:latin typeface="+mj-lt"/>
              </a:rPr>
              <a:t>sleeping =[7,8,6,11,7]</a:t>
            </a:r>
          </a:p>
          <a:p>
            <a:r>
              <a:rPr lang="en-US" dirty="0">
                <a:latin typeface="+mj-lt"/>
              </a:rPr>
              <a:t>eating = [2,3,4,3,2]</a:t>
            </a:r>
          </a:p>
          <a:p>
            <a:r>
              <a:rPr lang="en-US" dirty="0">
                <a:latin typeface="+mj-lt"/>
              </a:rPr>
              <a:t>working =[7,8,7,2,2]</a:t>
            </a:r>
          </a:p>
          <a:p>
            <a:r>
              <a:rPr lang="en-US" dirty="0">
                <a:latin typeface="+mj-lt"/>
              </a:rPr>
              <a:t>playing = [8,5,7,8,13]  </a:t>
            </a:r>
          </a:p>
          <a:p>
            <a:r>
              <a:rPr lang="en-US" dirty="0" err="1">
                <a:latin typeface="+mj-lt"/>
              </a:rPr>
              <a:t>plt.plot</a:t>
            </a:r>
            <a:r>
              <a:rPr lang="en-US" dirty="0">
                <a:latin typeface="+mj-lt"/>
              </a:rPr>
              <a:t>([],[],color='m', label='Sleeping', linewidth=5)</a:t>
            </a:r>
          </a:p>
          <a:p>
            <a:r>
              <a:rPr lang="en-US" dirty="0" err="1">
                <a:latin typeface="+mj-lt"/>
              </a:rPr>
              <a:t>plt.plot</a:t>
            </a:r>
            <a:r>
              <a:rPr lang="en-US" dirty="0">
                <a:latin typeface="+mj-lt"/>
              </a:rPr>
              <a:t>([],[],color='c', label='Eating', linewidth=5)</a:t>
            </a:r>
          </a:p>
          <a:p>
            <a:r>
              <a:rPr lang="en-US" dirty="0" err="1">
                <a:latin typeface="+mj-lt"/>
              </a:rPr>
              <a:t>plt.plot</a:t>
            </a:r>
            <a:r>
              <a:rPr lang="en-US" dirty="0">
                <a:latin typeface="+mj-lt"/>
              </a:rPr>
              <a:t>([],[],color='r', label='Working', linewidth=5)</a:t>
            </a:r>
          </a:p>
          <a:p>
            <a:r>
              <a:rPr lang="en-US" dirty="0" err="1">
                <a:latin typeface="+mj-lt"/>
              </a:rPr>
              <a:t>plt.plot</a:t>
            </a:r>
            <a:r>
              <a:rPr lang="en-US" dirty="0">
                <a:latin typeface="+mj-lt"/>
              </a:rPr>
              <a:t>([],[],color='k', label='Playing', linewidth=5) </a:t>
            </a:r>
          </a:p>
          <a:p>
            <a:r>
              <a:rPr lang="en-US" dirty="0" err="1">
                <a:latin typeface="+mj-lt"/>
              </a:rPr>
              <a:t>plt.stackplot</a:t>
            </a:r>
            <a:r>
              <a:rPr lang="en-US" dirty="0">
                <a:latin typeface="+mj-lt"/>
              </a:rPr>
              <a:t>(days, </a:t>
            </a:r>
            <a:r>
              <a:rPr lang="en-US" dirty="0" err="1">
                <a:latin typeface="+mj-lt"/>
              </a:rPr>
              <a:t>sleeping,eating</a:t>
            </a:r>
            <a:r>
              <a:rPr lang="en-US" dirty="0">
                <a:latin typeface="+mj-lt"/>
              </a:rPr>
              <a:t>,</a:t>
            </a:r>
          </a:p>
          <a:p>
            <a:r>
              <a:rPr lang="en-US" dirty="0" err="1">
                <a:latin typeface="+mj-lt"/>
              </a:rPr>
              <a:t>working,playing</a:t>
            </a:r>
            <a:r>
              <a:rPr lang="en-US" dirty="0">
                <a:latin typeface="+mj-lt"/>
              </a:rPr>
              <a:t>, colors=['</a:t>
            </a:r>
            <a:r>
              <a:rPr lang="en-US" dirty="0" err="1">
                <a:latin typeface="+mj-lt"/>
              </a:rPr>
              <a:t>m','c','r','k</a:t>
            </a:r>
            <a:r>
              <a:rPr lang="en-US" dirty="0">
                <a:latin typeface="+mj-lt"/>
              </a:rPr>
              <a:t>']) </a:t>
            </a:r>
          </a:p>
          <a:p>
            <a:r>
              <a:rPr lang="en-US" dirty="0" err="1">
                <a:latin typeface="+mj-lt"/>
              </a:rPr>
              <a:t>plt.xlabel</a:t>
            </a:r>
            <a:r>
              <a:rPr lang="en-US" dirty="0">
                <a:latin typeface="+mj-lt"/>
              </a:rPr>
              <a:t>('x')</a:t>
            </a:r>
          </a:p>
          <a:p>
            <a:r>
              <a:rPr lang="en-US" dirty="0" err="1">
                <a:latin typeface="+mj-lt"/>
              </a:rPr>
              <a:t>plt.ylabel</a:t>
            </a:r>
            <a:r>
              <a:rPr lang="en-US" dirty="0">
                <a:latin typeface="+mj-lt"/>
              </a:rPr>
              <a:t>('y')</a:t>
            </a:r>
          </a:p>
          <a:p>
            <a:r>
              <a:rPr lang="en-US" dirty="0" err="1">
                <a:latin typeface="+mj-lt"/>
              </a:rPr>
              <a:t>plt.title</a:t>
            </a:r>
            <a:r>
              <a:rPr lang="en-US" dirty="0">
                <a:latin typeface="+mj-lt"/>
              </a:rPr>
              <a:t>('Stack Plot')</a:t>
            </a:r>
          </a:p>
          <a:p>
            <a:r>
              <a:rPr lang="en-US" dirty="0" err="1">
                <a:latin typeface="+mj-lt"/>
              </a:rPr>
              <a:t>plt.legend</a:t>
            </a:r>
            <a:r>
              <a:rPr lang="en-US" dirty="0">
                <a:latin typeface="+mj-lt"/>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3505200"/>
            <a:ext cx="4483100" cy="3271133"/>
          </a:xfrm>
          <a:prstGeom prst="rect">
            <a:avLst/>
          </a:prstGeom>
        </p:spPr>
      </p:pic>
    </p:spTree>
    <p:extLst>
      <p:ext uri="{BB962C8B-B14F-4D97-AF65-F5344CB8AC3E}">
        <p14:creationId xmlns:p14="http://schemas.microsoft.com/office/powerpoint/2010/main" val="1518645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Pie Chart</a:t>
            </a:r>
            <a:endParaRPr lang="en-US" b="0" dirty="0">
              <a:solidFill>
                <a:srgbClr val="00B0F0"/>
              </a:solidFill>
            </a:endParaRPr>
          </a:p>
        </p:txBody>
      </p:sp>
      <p:sp>
        <p:nvSpPr>
          <p:cNvPr id="5" name="Rectangle 4"/>
          <p:cNvSpPr/>
          <p:nvPr/>
        </p:nvSpPr>
        <p:spPr>
          <a:xfrm>
            <a:off x="228600" y="743783"/>
            <a:ext cx="8686800" cy="4801314"/>
          </a:xfrm>
          <a:prstGeom prst="rect">
            <a:avLst/>
          </a:prstGeom>
        </p:spPr>
        <p:txBody>
          <a:bodyPr wrap="square">
            <a:spAutoFit/>
          </a:bodyPr>
          <a:lstStyle/>
          <a:p>
            <a:r>
              <a:rPr lang="en-US" dirty="0">
                <a:latin typeface="+mj-lt"/>
              </a:rPr>
              <a:t>import </a:t>
            </a:r>
            <a:r>
              <a:rPr lang="en-US" dirty="0" err="1">
                <a:latin typeface="+mj-lt"/>
              </a:rPr>
              <a:t>matplotlib.pyplot</a:t>
            </a:r>
            <a:r>
              <a:rPr lang="en-US" dirty="0">
                <a:latin typeface="+mj-lt"/>
              </a:rPr>
              <a:t> as </a:t>
            </a:r>
            <a:r>
              <a:rPr lang="en-US" dirty="0" err="1">
                <a:latin typeface="+mj-lt"/>
              </a:rPr>
              <a:t>plt</a:t>
            </a:r>
            <a:r>
              <a:rPr lang="en-US" dirty="0">
                <a:latin typeface="+mj-lt"/>
              </a:rPr>
              <a:t> </a:t>
            </a:r>
          </a:p>
          <a:p>
            <a:r>
              <a:rPr lang="en-US" dirty="0">
                <a:latin typeface="+mj-lt"/>
              </a:rPr>
              <a:t>days = [1,2,3,4,5] </a:t>
            </a:r>
          </a:p>
          <a:p>
            <a:r>
              <a:rPr lang="en-US" dirty="0">
                <a:latin typeface="+mj-lt"/>
              </a:rPr>
              <a:t>sleeping =[7,8,6,11,7]</a:t>
            </a:r>
          </a:p>
          <a:p>
            <a:r>
              <a:rPr lang="en-US" dirty="0">
                <a:latin typeface="+mj-lt"/>
              </a:rPr>
              <a:t>eating = [2,3,4,3,2]</a:t>
            </a:r>
          </a:p>
          <a:p>
            <a:r>
              <a:rPr lang="en-US" dirty="0">
                <a:latin typeface="+mj-lt"/>
              </a:rPr>
              <a:t>working =[7,8,7,2,2]</a:t>
            </a:r>
          </a:p>
          <a:p>
            <a:r>
              <a:rPr lang="en-US" dirty="0">
                <a:latin typeface="+mj-lt"/>
              </a:rPr>
              <a:t>playing = [8,5,7,8,13]</a:t>
            </a:r>
          </a:p>
          <a:p>
            <a:r>
              <a:rPr lang="en-US" dirty="0">
                <a:latin typeface="+mj-lt"/>
              </a:rPr>
              <a:t>slices = [7,2,2,13]</a:t>
            </a:r>
          </a:p>
          <a:p>
            <a:r>
              <a:rPr lang="en-US" dirty="0">
                <a:latin typeface="+mj-lt"/>
              </a:rPr>
              <a:t>activities = ['</a:t>
            </a:r>
            <a:r>
              <a:rPr lang="en-US" dirty="0" err="1">
                <a:latin typeface="+mj-lt"/>
              </a:rPr>
              <a:t>sleeping','eating','working','playing</a:t>
            </a:r>
            <a:r>
              <a:rPr lang="en-US" dirty="0">
                <a:latin typeface="+mj-lt"/>
              </a:rPr>
              <a:t>']</a:t>
            </a:r>
          </a:p>
          <a:p>
            <a:r>
              <a:rPr lang="en-US" dirty="0">
                <a:latin typeface="+mj-lt"/>
              </a:rPr>
              <a:t>cols = ['</a:t>
            </a:r>
            <a:r>
              <a:rPr lang="en-US" dirty="0" err="1">
                <a:latin typeface="+mj-lt"/>
              </a:rPr>
              <a:t>c','m','r','b</a:t>
            </a:r>
            <a:r>
              <a:rPr lang="en-US" dirty="0">
                <a:latin typeface="+mj-lt"/>
              </a:rPr>
              <a:t>'] </a:t>
            </a:r>
          </a:p>
          <a:p>
            <a:r>
              <a:rPr lang="en-US" dirty="0" err="1">
                <a:latin typeface="+mj-lt"/>
              </a:rPr>
              <a:t>plt.pie</a:t>
            </a:r>
            <a:r>
              <a:rPr lang="en-US" dirty="0">
                <a:latin typeface="+mj-lt"/>
              </a:rPr>
              <a:t>(slices,</a:t>
            </a:r>
          </a:p>
          <a:p>
            <a:r>
              <a:rPr lang="en-US" dirty="0">
                <a:latin typeface="+mj-lt"/>
              </a:rPr>
              <a:t>  labels=activities,</a:t>
            </a:r>
          </a:p>
          <a:p>
            <a:r>
              <a:rPr lang="en-US" dirty="0">
                <a:latin typeface="+mj-lt"/>
              </a:rPr>
              <a:t>  colors=cols,</a:t>
            </a:r>
          </a:p>
          <a:p>
            <a:r>
              <a:rPr lang="en-US" dirty="0">
                <a:latin typeface="+mj-lt"/>
              </a:rPr>
              <a:t>  </a:t>
            </a:r>
            <a:r>
              <a:rPr lang="en-US" dirty="0" err="1">
                <a:latin typeface="+mj-lt"/>
              </a:rPr>
              <a:t>startangle</a:t>
            </a:r>
            <a:r>
              <a:rPr lang="en-US" dirty="0">
                <a:latin typeface="+mj-lt"/>
              </a:rPr>
              <a:t>=90,</a:t>
            </a:r>
          </a:p>
          <a:p>
            <a:r>
              <a:rPr lang="en-US" dirty="0">
                <a:latin typeface="+mj-lt"/>
              </a:rPr>
              <a:t>  shadow= True,</a:t>
            </a:r>
          </a:p>
          <a:p>
            <a:r>
              <a:rPr lang="en-US" dirty="0">
                <a:latin typeface="+mj-lt"/>
              </a:rPr>
              <a:t>  explode=(0,0.1,0,0),</a:t>
            </a:r>
          </a:p>
          <a:p>
            <a:r>
              <a:rPr lang="en-US" dirty="0">
                <a:latin typeface="+mj-lt"/>
              </a:rPr>
              <a:t>  </a:t>
            </a:r>
            <a:r>
              <a:rPr lang="en-US" dirty="0" err="1">
                <a:latin typeface="+mj-lt"/>
              </a:rPr>
              <a:t>autopct</a:t>
            </a:r>
            <a:r>
              <a:rPr lang="en-US" dirty="0">
                <a:latin typeface="+mj-lt"/>
              </a:rPr>
              <a:t>='%1.1f%%') </a:t>
            </a:r>
          </a:p>
          <a:p>
            <a:r>
              <a:rPr lang="en-US" dirty="0" err="1">
                <a:latin typeface="+mj-lt"/>
              </a:rPr>
              <a:t>plt.title</a:t>
            </a:r>
            <a:r>
              <a:rPr lang="en-US" dirty="0">
                <a:latin typeface="+mj-lt"/>
              </a:rPr>
              <a:t>('Pie Plot')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100" y="3683000"/>
            <a:ext cx="4559300" cy="3149600"/>
          </a:xfrm>
          <a:prstGeom prst="rect">
            <a:avLst/>
          </a:prstGeom>
        </p:spPr>
      </p:pic>
    </p:spTree>
    <p:extLst>
      <p:ext uri="{BB962C8B-B14F-4D97-AF65-F5344CB8AC3E}">
        <p14:creationId xmlns:p14="http://schemas.microsoft.com/office/powerpoint/2010/main" val="884440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12700"/>
            <a:ext cx="8229600" cy="1143000"/>
          </a:xfrm>
          <a:prstGeom prst="rect">
            <a:avLst/>
          </a:prstGeom>
        </p:spPr>
        <p:txBody>
          <a:bodyPr>
            <a:normAutofit fontScale="97500"/>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Multiple plots</a:t>
            </a:r>
            <a:endParaRPr lang="en-US" b="0" dirty="0">
              <a:solidFill>
                <a:srgbClr val="00B0F0"/>
              </a:solidFill>
            </a:endParaRPr>
          </a:p>
        </p:txBody>
      </p:sp>
      <p:sp>
        <p:nvSpPr>
          <p:cNvPr id="5" name="Rectangle 4"/>
          <p:cNvSpPr/>
          <p:nvPr/>
        </p:nvSpPr>
        <p:spPr>
          <a:xfrm>
            <a:off x="228600" y="743783"/>
            <a:ext cx="8686800" cy="2862322"/>
          </a:xfrm>
          <a:prstGeom prst="rect">
            <a:avLst/>
          </a:prstGeom>
        </p:spPr>
        <p:txBody>
          <a:bodyPr wrap="square">
            <a:spAutoFit/>
          </a:bodyPr>
          <a:lstStyle/>
          <a:p>
            <a:pPr fontAlgn="base"/>
            <a:r>
              <a:rPr lang="en-US" dirty="0"/>
              <a:t>import </a:t>
            </a:r>
            <a:r>
              <a:rPr lang="en-US" dirty="0" err="1"/>
              <a:t>numpy</a:t>
            </a:r>
            <a:r>
              <a:rPr lang="en-US" dirty="0"/>
              <a:t> as np</a:t>
            </a:r>
          </a:p>
          <a:p>
            <a:pPr fontAlgn="base"/>
            <a:r>
              <a:rPr lang="en-US" dirty="0"/>
              <a:t>import </a:t>
            </a:r>
            <a:r>
              <a:rPr lang="en-US" dirty="0" err="1"/>
              <a:t>matplotlib.pyplot</a:t>
            </a:r>
            <a:r>
              <a:rPr lang="en-US" dirty="0"/>
              <a:t> as </a:t>
            </a:r>
            <a:r>
              <a:rPr lang="en-US" dirty="0" err="1"/>
              <a:t>plt</a:t>
            </a:r>
            <a:endParaRPr lang="en-US" dirty="0"/>
          </a:p>
          <a:p>
            <a:pPr fontAlgn="base"/>
            <a:r>
              <a:rPr lang="en-US" dirty="0"/>
              <a:t>def f(t):</a:t>
            </a:r>
          </a:p>
          <a:p>
            <a:pPr fontAlgn="base"/>
            <a:r>
              <a:rPr lang="en-US" dirty="0"/>
              <a:t>    return </a:t>
            </a:r>
            <a:r>
              <a:rPr lang="en-US" dirty="0" err="1"/>
              <a:t>np.exp</a:t>
            </a:r>
            <a:r>
              <a:rPr lang="en-US" dirty="0"/>
              <a:t>(-t) * </a:t>
            </a:r>
            <a:r>
              <a:rPr lang="en-US" dirty="0" err="1"/>
              <a:t>np.cos</a:t>
            </a:r>
            <a:r>
              <a:rPr lang="en-US" dirty="0"/>
              <a:t>(2*</a:t>
            </a:r>
            <a:r>
              <a:rPr lang="en-US" dirty="0" err="1"/>
              <a:t>np.pi</a:t>
            </a:r>
            <a:r>
              <a:rPr lang="en-US" dirty="0"/>
              <a:t>*t)</a:t>
            </a:r>
          </a:p>
          <a:p>
            <a:pPr fontAlgn="base"/>
            <a:r>
              <a:rPr lang="en-US" dirty="0"/>
              <a:t>t1 = </a:t>
            </a:r>
            <a:r>
              <a:rPr lang="en-US" dirty="0" err="1"/>
              <a:t>np.arange</a:t>
            </a:r>
            <a:r>
              <a:rPr lang="en-US" dirty="0"/>
              <a:t>(0.0, 5.0, 0.1)</a:t>
            </a:r>
          </a:p>
          <a:p>
            <a:pPr fontAlgn="base"/>
            <a:r>
              <a:rPr lang="en-US" dirty="0"/>
              <a:t>t2 = </a:t>
            </a:r>
            <a:r>
              <a:rPr lang="en-US" dirty="0" err="1"/>
              <a:t>np.arange</a:t>
            </a:r>
            <a:r>
              <a:rPr lang="en-US" dirty="0"/>
              <a:t>(0.0, 5.0, 0.02)</a:t>
            </a:r>
          </a:p>
          <a:p>
            <a:pPr fontAlgn="base"/>
            <a:r>
              <a:rPr lang="en-US" dirty="0" err="1"/>
              <a:t>plt.subplot</a:t>
            </a:r>
            <a:r>
              <a:rPr lang="en-US" dirty="0"/>
              <a:t>(221)</a:t>
            </a:r>
          </a:p>
          <a:p>
            <a:pPr fontAlgn="base"/>
            <a:r>
              <a:rPr lang="en-US" dirty="0" err="1"/>
              <a:t>plt.plot</a:t>
            </a:r>
            <a:r>
              <a:rPr lang="en-US" dirty="0"/>
              <a:t>(t1, f(t1), '</a:t>
            </a:r>
            <a:r>
              <a:rPr lang="en-US" dirty="0" err="1"/>
              <a:t>bo</a:t>
            </a:r>
            <a:r>
              <a:rPr lang="en-US" dirty="0"/>
              <a:t>', t2, f(t2))</a:t>
            </a:r>
          </a:p>
          <a:p>
            <a:pPr fontAlgn="base"/>
            <a:r>
              <a:rPr lang="en-US" dirty="0" err="1"/>
              <a:t>plt.subplot</a:t>
            </a:r>
            <a:r>
              <a:rPr lang="en-US" dirty="0"/>
              <a:t>(222)</a:t>
            </a:r>
          </a:p>
          <a:p>
            <a:pPr fontAlgn="base"/>
            <a:r>
              <a:rPr lang="en-US" dirty="0" err="1"/>
              <a:t>plt.plot</a:t>
            </a:r>
            <a:r>
              <a:rPr lang="en-US" dirty="0"/>
              <a:t>(t2, </a:t>
            </a:r>
            <a:r>
              <a:rPr lang="en-US" dirty="0" err="1"/>
              <a:t>np.cos</a:t>
            </a:r>
            <a:r>
              <a:rPr lang="en-US" dirty="0"/>
              <a:t>(2*</a:t>
            </a:r>
            <a:r>
              <a:rPr lang="en-US" dirty="0" err="1"/>
              <a:t>np.pi</a:t>
            </a:r>
            <a:r>
              <a:rPr lang="en-US" dirty="0"/>
              <a:t>*t2))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964086"/>
            <a:ext cx="5754401" cy="1979514"/>
          </a:xfrm>
          <a:prstGeom prst="rect">
            <a:avLst/>
          </a:prstGeom>
        </p:spPr>
      </p:pic>
    </p:spTree>
    <p:extLst>
      <p:ext uri="{BB962C8B-B14F-4D97-AF65-F5344CB8AC3E}">
        <p14:creationId xmlns:p14="http://schemas.microsoft.com/office/powerpoint/2010/main" val="192969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72390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8E170457-5F46-AB4B-BBFF-21D9CFE39D78}" type="slidenum">
              <a:rPr lang="en-US" altLang="en-US" sz="1200"/>
              <a:pPr eaLnBrk="1" hangingPunct="1"/>
              <a:t>6</a:t>
            </a:fld>
            <a:endParaRPr lang="en-US" altLang="en-US" sz="1200"/>
          </a:p>
        </p:txBody>
      </p:sp>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altLang="en-US" dirty="0">
                <a:solidFill>
                  <a:srgbClr val="00B0F0"/>
                </a:solidFill>
              </a:rPr>
              <a:t>Numeric Attribute Types </a:t>
            </a:r>
          </a:p>
        </p:txBody>
      </p:sp>
      <p:sp>
        <p:nvSpPr>
          <p:cNvPr id="4" name="Rectangle 3"/>
          <p:cNvSpPr txBox="1">
            <a:spLocks noChangeArrowheads="1"/>
          </p:cNvSpPr>
          <p:nvPr/>
        </p:nvSpPr>
        <p:spPr>
          <a:xfrm>
            <a:off x="304800" y="990600"/>
            <a:ext cx="8382000"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90000"/>
              </a:lnSpc>
            </a:pPr>
            <a:r>
              <a:rPr lang="en-US" altLang="en-US" sz="2400" dirty="0"/>
              <a:t>Quantity (integer or real-valued)</a:t>
            </a:r>
          </a:p>
          <a:p>
            <a:pPr marL="292100" indent="-292100">
              <a:lnSpc>
                <a:spcPct val="90000"/>
              </a:lnSpc>
            </a:pPr>
            <a:r>
              <a:rPr lang="en-US" altLang="en-US" sz="2400" b="1" dirty="0">
                <a:solidFill>
                  <a:srgbClr val="00B0F0"/>
                </a:solidFill>
              </a:rPr>
              <a:t>Interval</a:t>
            </a:r>
          </a:p>
          <a:p>
            <a:pPr marL="457200" indent="-393700">
              <a:lnSpc>
                <a:spcPct val="90000"/>
              </a:lnSpc>
            </a:pPr>
            <a:r>
              <a:rPr lang="en-US" altLang="en-US" sz="2000" dirty="0"/>
              <a:t>Measured on a scale of </a:t>
            </a:r>
            <a:r>
              <a:rPr lang="en-US" altLang="en-US" sz="2000" b="1" dirty="0"/>
              <a:t>equal-sized units</a:t>
            </a:r>
          </a:p>
          <a:p>
            <a:pPr marL="457200" indent="-393700">
              <a:lnSpc>
                <a:spcPct val="90000"/>
              </a:lnSpc>
            </a:pPr>
            <a:r>
              <a:rPr lang="en-US" altLang="en-US" sz="2000" dirty="0"/>
              <a:t>Values have order</a:t>
            </a:r>
          </a:p>
          <a:p>
            <a:pPr marL="857250" lvl="1" indent="-393700">
              <a:lnSpc>
                <a:spcPct val="90000"/>
              </a:lnSpc>
            </a:pPr>
            <a:r>
              <a:rPr lang="en-US" altLang="en-US" sz="2000" dirty="0"/>
              <a:t>E.g., </a:t>
            </a:r>
            <a:r>
              <a:rPr lang="en-US" altLang="en-US" sz="2000" i="1" dirty="0"/>
              <a:t>temperature in </a:t>
            </a:r>
            <a:r>
              <a:rPr lang="en-US" altLang="en-US" sz="2000" i="1" dirty="0" err="1"/>
              <a:t>C</a:t>
            </a:r>
            <a:r>
              <a:rPr lang="en-US" altLang="en-US" sz="2000" i="1" dirty="0" err="1">
                <a:ea typeface="Tahoma" charset="0"/>
                <a:cs typeface="Tahoma" charset="0"/>
              </a:rPr>
              <a:t>˚</a:t>
            </a:r>
            <a:r>
              <a:rPr lang="en-US" altLang="en-US" sz="2000" i="1" dirty="0" err="1"/>
              <a:t>or</a:t>
            </a:r>
            <a:r>
              <a:rPr lang="en-US" altLang="en-US" sz="2000" i="1" dirty="0"/>
              <a:t> F</a:t>
            </a:r>
            <a:r>
              <a:rPr lang="en-US" altLang="en-US" sz="2000" i="1" dirty="0">
                <a:ea typeface="Tahoma" charset="0"/>
                <a:cs typeface="Tahoma" charset="0"/>
              </a:rPr>
              <a:t>˚</a:t>
            </a:r>
            <a:r>
              <a:rPr lang="en-US" altLang="en-US" sz="2000" i="1" dirty="0"/>
              <a:t>, calendar dates</a:t>
            </a:r>
          </a:p>
          <a:p>
            <a:pPr marL="457200" indent="-393700">
              <a:lnSpc>
                <a:spcPct val="90000"/>
              </a:lnSpc>
            </a:pPr>
            <a:r>
              <a:rPr lang="en-US" altLang="en-US" sz="2000" dirty="0"/>
              <a:t>No true zero-point</a:t>
            </a:r>
          </a:p>
          <a:p>
            <a:pPr marL="457200" indent="-393700">
              <a:lnSpc>
                <a:spcPct val="90000"/>
              </a:lnSpc>
            </a:pPr>
            <a:r>
              <a:rPr lang="en-US" altLang="en-US" sz="2000" dirty="0"/>
              <a:t>Intangible</a:t>
            </a:r>
          </a:p>
          <a:p>
            <a:pPr marL="406400">
              <a:lnSpc>
                <a:spcPct val="90000"/>
              </a:lnSpc>
            </a:pPr>
            <a:r>
              <a:rPr lang="en-US" sz="2000" dirty="0">
                <a:solidFill>
                  <a:srgbClr val="292929"/>
                </a:solidFill>
                <a:latin typeface="charter"/>
              </a:rPr>
              <a:t>W</a:t>
            </a:r>
            <a:r>
              <a:rPr lang="en-US" sz="2000" b="0" i="0" dirty="0">
                <a:solidFill>
                  <a:srgbClr val="292929"/>
                </a:solidFill>
                <a:effectLst/>
                <a:latin typeface="charter"/>
              </a:rPr>
              <a:t>e can add and subtract, but we cannot multiply, divide or calculate ratios.</a:t>
            </a:r>
            <a:endParaRPr lang="en-US" altLang="en-US" sz="2000" dirty="0"/>
          </a:p>
          <a:p>
            <a:pPr marL="292100" indent="-292100">
              <a:lnSpc>
                <a:spcPct val="90000"/>
              </a:lnSpc>
            </a:pPr>
            <a:r>
              <a:rPr lang="en-US" altLang="en-US" sz="2400" b="1" dirty="0">
                <a:solidFill>
                  <a:srgbClr val="00B0F0"/>
                </a:solidFill>
              </a:rPr>
              <a:t>Ratio</a:t>
            </a:r>
          </a:p>
          <a:p>
            <a:pPr marL="457200" indent="-393700">
              <a:lnSpc>
                <a:spcPct val="90000"/>
              </a:lnSpc>
            </a:pPr>
            <a:r>
              <a:rPr lang="en-US" altLang="en-US" sz="2000" dirty="0"/>
              <a:t>Inherent </a:t>
            </a:r>
            <a:r>
              <a:rPr lang="en-US" altLang="en-US" sz="2000" b="1" dirty="0"/>
              <a:t>zero-point</a:t>
            </a:r>
          </a:p>
          <a:p>
            <a:pPr marL="457200" indent="-393700">
              <a:lnSpc>
                <a:spcPct val="90000"/>
              </a:lnSpc>
            </a:pPr>
            <a:r>
              <a:rPr lang="en-US" altLang="en-US" sz="2000" dirty="0"/>
              <a:t>tangible</a:t>
            </a:r>
          </a:p>
          <a:p>
            <a:pPr marL="457200" indent="-393700">
              <a:lnSpc>
                <a:spcPct val="90000"/>
              </a:lnSpc>
            </a:pPr>
            <a:r>
              <a:rPr lang="en-US" altLang="en-US" sz="2000" dirty="0"/>
              <a:t>We can speak of values as being an order of magnitude larger than the unit of measurement (10 K</a:t>
            </a:r>
            <a:r>
              <a:rPr lang="en-US" altLang="en-US" sz="2000" dirty="0">
                <a:ea typeface="Tahoma" charset="0"/>
                <a:cs typeface="Tahoma" charset="0"/>
              </a:rPr>
              <a:t>˚</a:t>
            </a:r>
            <a:r>
              <a:rPr lang="en-US" altLang="en-US" sz="2000" dirty="0"/>
              <a:t> is twice as high as 5 K</a:t>
            </a:r>
            <a:r>
              <a:rPr lang="en-US" altLang="en-US" sz="2000" dirty="0">
                <a:ea typeface="Tahoma" charset="0"/>
                <a:cs typeface="Tahoma" charset="0"/>
              </a:rPr>
              <a:t>˚</a:t>
            </a:r>
            <a:r>
              <a:rPr lang="en-US" altLang="en-US" sz="2000" dirty="0"/>
              <a:t>).</a:t>
            </a:r>
          </a:p>
          <a:p>
            <a:pPr marL="857250" lvl="1" indent="-393700">
              <a:lnSpc>
                <a:spcPct val="90000"/>
              </a:lnSpc>
            </a:pPr>
            <a:r>
              <a:rPr lang="en-US" altLang="en-US" sz="2000" dirty="0"/>
              <a:t>e.g., </a:t>
            </a:r>
            <a:r>
              <a:rPr lang="en-US" altLang="en-US" sz="2000" i="1" dirty="0"/>
              <a:t>temperature in Kelvin, length, counts, monetary quantities</a:t>
            </a:r>
          </a:p>
        </p:txBody>
      </p:sp>
    </p:spTree>
    <p:extLst>
      <p:ext uri="{BB962C8B-B14F-4D97-AF65-F5344CB8AC3E}">
        <p14:creationId xmlns:p14="http://schemas.microsoft.com/office/powerpoint/2010/main" val="194454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72390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8E170457-5F46-AB4B-BBFF-21D9CFE39D78}" type="slidenum">
              <a:rPr lang="en-US" altLang="en-US" sz="1200"/>
              <a:pPr eaLnBrk="1" hangingPunct="1"/>
              <a:t>7</a:t>
            </a:fld>
            <a:endParaRPr lang="en-US" altLang="en-US" sz="1200"/>
          </a:p>
        </p:txBody>
      </p:sp>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General Characteristics of Data Sets</a:t>
            </a:r>
            <a:endParaRPr lang="en-US" altLang="en-US" dirty="0">
              <a:solidFill>
                <a:srgbClr val="00B0F0"/>
              </a:solidFill>
            </a:endParaRPr>
          </a:p>
        </p:txBody>
      </p:sp>
      <p:sp>
        <p:nvSpPr>
          <p:cNvPr id="4" name="Rectangle 3"/>
          <p:cNvSpPr txBox="1">
            <a:spLocks noChangeArrowheads="1"/>
          </p:cNvSpPr>
          <p:nvPr/>
        </p:nvSpPr>
        <p:spPr>
          <a:xfrm>
            <a:off x="304800" y="990600"/>
            <a:ext cx="8382000"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90000"/>
              </a:lnSpc>
            </a:pPr>
            <a:r>
              <a:rPr lang="en-US" sz="2400" b="1" dirty="0">
                <a:solidFill>
                  <a:srgbClr val="00B0F0"/>
                </a:solidFill>
              </a:rPr>
              <a:t>Dimensionality</a:t>
            </a:r>
          </a:p>
          <a:p>
            <a:pPr marL="0" indent="0">
              <a:lnSpc>
                <a:spcPct val="90000"/>
              </a:lnSpc>
              <a:buNone/>
            </a:pPr>
            <a:r>
              <a:rPr lang="en-US" sz="2400" dirty="0"/>
              <a:t>The dimensionality of a data set is the number of attributes that the objects in the data set have.</a:t>
            </a:r>
          </a:p>
          <a:p>
            <a:pPr marL="400050" lvl="1" indent="0">
              <a:lnSpc>
                <a:spcPct val="90000"/>
              </a:lnSpc>
              <a:buNone/>
            </a:pPr>
            <a:r>
              <a:rPr lang="en-US" sz="2000" dirty="0"/>
              <a:t>In a particular data set if there are high number of attributes, then it can become difficult to analyze such a data set. This problem is referred as Curse of Dimensionality.</a:t>
            </a:r>
            <a:endParaRPr lang="en-US" altLang="en-US" sz="2000" dirty="0"/>
          </a:p>
          <a:p>
            <a:pPr marL="292100" indent="-292100">
              <a:lnSpc>
                <a:spcPct val="90000"/>
              </a:lnSpc>
            </a:pPr>
            <a:r>
              <a:rPr lang="en-US" sz="2400" b="1" dirty="0">
                <a:solidFill>
                  <a:srgbClr val="00B0F0"/>
                </a:solidFill>
              </a:rPr>
              <a:t>Sparsity</a:t>
            </a:r>
          </a:p>
          <a:p>
            <a:pPr marL="0" indent="0">
              <a:lnSpc>
                <a:spcPct val="90000"/>
              </a:lnSpc>
              <a:buNone/>
            </a:pPr>
            <a:r>
              <a:rPr lang="en-US" sz="2400" dirty="0"/>
              <a:t>For some data sets, most attributes of an object have values of 0; in many cases fewer than 1% of the entries are non-zero. Such a data is called sparse data or it can be said that the data set has Sparsity.</a:t>
            </a:r>
          </a:p>
          <a:p>
            <a:pPr marL="0" indent="0">
              <a:lnSpc>
                <a:spcPct val="90000"/>
              </a:lnSpc>
              <a:buNone/>
            </a:pPr>
            <a:r>
              <a:rPr lang="en-US" sz="2400" b="1" dirty="0">
                <a:solidFill>
                  <a:srgbClr val="00B0F0"/>
                </a:solidFill>
              </a:rPr>
              <a:t>Resolution</a:t>
            </a:r>
          </a:p>
          <a:p>
            <a:pPr marL="0" indent="0">
              <a:lnSpc>
                <a:spcPct val="90000"/>
              </a:lnSpc>
              <a:buNone/>
            </a:pPr>
            <a:r>
              <a:rPr lang="en-US" sz="2400" dirty="0"/>
              <a:t>Resolution is the smallest change that can be measured.</a:t>
            </a:r>
          </a:p>
          <a:p>
            <a:pPr marL="400050" lvl="1" indent="0">
              <a:lnSpc>
                <a:spcPct val="90000"/>
              </a:lnSpc>
              <a:buNone/>
            </a:pPr>
            <a:r>
              <a:rPr lang="en-US" sz="2000" dirty="0"/>
              <a:t>Finer resolution reduces rounding errors. However, resolution that is too coarse may add rounding errors.</a:t>
            </a:r>
          </a:p>
        </p:txBody>
      </p:sp>
    </p:spTree>
    <p:extLst>
      <p:ext uri="{BB962C8B-B14F-4D97-AF65-F5344CB8AC3E}">
        <p14:creationId xmlns:p14="http://schemas.microsoft.com/office/powerpoint/2010/main" val="219410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72390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8E170457-5F46-AB4B-BBFF-21D9CFE39D78}" type="slidenum">
              <a:rPr lang="en-US" altLang="en-US" sz="1200"/>
              <a:pPr eaLnBrk="1" hangingPunct="1"/>
              <a:t>8</a:t>
            </a:fld>
            <a:endParaRPr lang="en-US" altLang="en-US" sz="1200"/>
          </a:p>
        </p:txBody>
      </p:sp>
      <p:sp>
        <p:nvSpPr>
          <p:cNvPr id="3" name="Rectangle 2"/>
          <p:cNvSpPr txBox="1">
            <a:spLocks noChangeArrowheads="1"/>
          </p:cNvSpPr>
          <p:nvPr/>
        </p:nvSpPr>
        <p:spPr>
          <a:xfrm>
            <a:off x="152400" y="304800"/>
            <a:ext cx="8763000" cy="609600"/>
          </a:xfrm>
          <a:prstGeom prst="rect">
            <a:avLst/>
          </a:prstGeom>
        </p:spPr>
        <p:txBody>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r>
              <a:rPr lang="en-US" dirty="0">
                <a:solidFill>
                  <a:srgbClr val="00B0F0"/>
                </a:solidFill>
              </a:rPr>
              <a:t>Repositories of Data Sets</a:t>
            </a:r>
            <a:endParaRPr lang="en-US" altLang="en-US" dirty="0">
              <a:solidFill>
                <a:srgbClr val="00B0F0"/>
              </a:solidFill>
            </a:endParaRPr>
          </a:p>
        </p:txBody>
      </p:sp>
      <p:sp>
        <p:nvSpPr>
          <p:cNvPr id="4" name="Rectangle 3"/>
          <p:cNvSpPr txBox="1">
            <a:spLocks noChangeArrowheads="1"/>
          </p:cNvSpPr>
          <p:nvPr/>
        </p:nvSpPr>
        <p:spPr>
          <a:xfrm>
            <a:off x="304800" y="990600"/>
            <a:ext cx="8382000"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sz="2000" dirty="0"/>
          </a:p>
        </p:txBody>
      </p:sp>
      <p:sp>
        <p:nvSpPr>
          <p:cNvPr id="6" name="TextBox 5">
            <a:extLst>
              <a:ext uri="{FF2B5EF4-FFF2-40B4-BE49-F238E27FC236}">
                <a16:creationId xmlns:a16="http://schemas.microsoft.com/office/drawing/2014/main" id="{96A2535E-0950-4427-9A74-2716D712BBD7}"/>
              </a:ext>
            </a:extLst>
          </p:cNvPr>
          <p:cNvSpPr txBox="1"/>
          <p:nvPr/>
        </p:nvSpPr>
        <p:spPr>
          <a:xfrm>
            <a:off x="762000" y="1371600"/>
            <a:ext cx="8153400" cy="5078313"/>
          </a:xfrm>
          <a:prstGeom prst="rect">
            <a:avLst/>
          </a:prstGeom>
          <a:noFill/>
        </p:spPr>
        <p:txBody>
          <a:bodyPr wrap="square">
            <a:spAutoFit/>
          </a:bodyPr>
          <a:lstStyle/>
          <a:p>
            <a:r>
              <a:rPr lang="en-US" dirty="0">
                <a:hlinkClick r:id="rId2"/>
              </a:rPr>
              <a:t>https://www.kaggle.com/datasets</a:t>
            </a:r>
            <a:endParaRPr lang="en-US" dirty="0"/>
          </a:p>
          <a:p>
            <a:endParaRPr lang="en-US" dirty="0"/>
          </a:p>
          <a:p>
            <a:r>
              <a:rPr lang="en-US" dirty="0">
                <a:hlinkClick r:id="rId3"/>
              </a:rPr>
              <a:t>https://www.kdnuggets.com/datasets/index.html</a:t>
            </a:r>
            <a:endParaRPr lang="en-US" dirty="0"/>
          </a:p>
          <a:p>
            <a:endParaRPr lang="en-US" dirty="0"/>
          </a:p>
          <a:p>
            <a:r>
              <a:rPr lang="en-US" dirty="0">
                <a:hlinkClick r:id="rId4"/>
              </a:rPr>
              <a:t>https://archive.ics.uci.edu/ml/datasets.php</a:t>
            </a:r>
            <a:endParaRPr lang="en-US" dirty="0"/>
          </a:p>
          <a:p>
            <a:endParaRPr lang="en-US" dirty="0"/>
          </a:p>
          <a:p>
            <a:r>
              <a:rPr lang="en-US" dirty="0">
                <a:hlinkClick r:id="rId5"/>
              </a:rPr>
              <a:t>https://github.com/datasets</a:t>
            </a:r>
            <a:endParaRPr lang="en-US" dirty="0"/>
          </a:p>
          <a:p>
            <a:endParaRPr lang="en-US" dirty="0"/>
          </a:p>
          <a:p>
            <a:r>
              <a:rPr lang="en-US" dirty="0">
                <a:hlinkClick r:id="rId6"/>
              </a:rPr>
              <a:t>https://github.com/niderhoff/nlp-datasets</a:t>
            </a:r>
            <a:endParaRPr lang="en-US" dirty="0"/>
          </a:p>
          <a:p>
            <a:endParaRPr lang="en-US" dirty="0"/>
          </a:p>
          <a:p>
            <a:r>
              <a:rPr lang="en-US" dirty="0">
                <a:hlinkClick r:id="rId7"/>
              </a:rPr>
              <a:t>https://datasetsearch.research.google.com/</a:t>
            </a:r>
            <a:endParaRPr lang="en-US" dirty="0"/>
          </a:p>
          <a:p>
            <a:endParaRPr lang="en-US" dirty="0"/>
          </a:p>
          <a:p>
            <a:r>
              <a:rPr lang="en-US" dirty="0">
                <a:hlinkClick r:id="rId8"/>
              </a:rPr>
              <a:t>https://data.worldbank.org/</a:t>
            </a:r>
            <a:endParaRPr lang="en-US" dirty="0"/>
          </a:p>
          <a:p>
            <a:endParaRPr lang="en-US" dirty="0"/>
          </a:p>
          <a:p>
            <a:r>
              <a:rPr lang="en-US" dirty="0">
                <a:hlinkClick r:id="rId9"/>
              </a:rPr>
              <a:t>https://towardsdatascience.com/data-repositories-for-almost-every-type-of-data-science-project-7aa2f98128b</a:t>
            </a:r>
            <a:endParaRPr lang="en-US" dirty="0"/>
          </a:p>
          <a:p>
            <a:endParaRPr lang="en-US" dirty="0"/>
          </a:p>
          <a:p>
            <a:endParaRPr lang="en-US" dirty="0"/>
          </a:p>
        </p:txBody>
      </p:sp>
    </p:spTree>
    <p:extLst>
      <p:ext uri="{BB962C8B-B14F-4D97-AF65-F5344CB8AC3E}">
        <p14:creationId xmlns:p14="http://schemas.microsoft.com/office/powerpoint/2010/main" val="257795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7239000" y="6477000"/>
            <a:ext cx="1905000" cy="381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charset="0"/>
              </a:defRPr>
            </a:lvl1pPr>
            <a:lvl2pPr marL="742950" indent="-285750" eaLnBrk="0" hangingPunct="0">
              <a:defRPr sz="2400">
                <a:solidFill>
                  <a:schemeClr val="tx1"/>
                </a:solidFill>
                <a:latin typeface="Tahoma" charset="0"/>
              </a:defRPr>
            </a:lvl2pPr>
            <a:lvl3pPr marL="1143000" indent="-228600" eaLnBrk="0" hangingPunct="0">
              <a:defRPr sz="2400">
                <a:solidFill>
                  <a:schemeClr val="tx1"/>
                </a:solidFill>
                <a:latin typeface="Tahoma" charset="0"/>
              </a:defRPr>
            </a:lvl3pPr>
            <a:lvl4pPr marL="1600200" indent="-228600" eaLnBrk="0" hangingPunct="0">
              <a:defRPr sz="2400">
                <a:solidFill>
                  <a:schemeClr val="tx1"/>
                </a:solidFill>
                <a:latin typeface="Tahoma" charset="0"/>
              </a:defRPr>
            </a:lvl4pPr>
            <a:lvl5pPr marL="2057400" indent="-228600" eaLnBrk="0" hangingPunct="0">
              <a:defRPr sz="2400">
                <a:solidFill>
                  <a:schemeClr val="tx1"/>
                </a:solidFill>
                <a:latin typeface="Tahoma" charset="0"/>
              </a:defRPr>
            </a:lvl5pPr>
            <a:lvl6pPr marL="2514600" indent="-228600" eaLnBrk="0" fontAlgn="base" hangingPunct="0">
              <a:spcBef>
                <a:spcPct val="0"/>
              </a:spcBef>
              <a:spcAft>
                <a:spcPct val="0"/>
              </a:spcAft>
              <a:defRPr sz="2400">
                <a:solidFill>
                  <a:schemeClr val="tx1"/>
                </a:solidFill>
                <a:latin typeface="Tahoma" charset="0"/>
              </a:defRPr>
            </a:lvl6pPr>
            <a:lvl7pPr marL="2971800" indent="-228600" eaLnBrk="0" fontAlgn="base" hangingPunct="0">
              <a:spcBef>
                <a:spcPct val="0"/>
              </a:spcBef>
              <a:spcAft>
                <a:spcPct val="0"/>
              </a:spcAft>
              <a:defRPr sz="2400">
                <a:solidFill>
                  <a:schemeClr val="tx1"/>
                </a:solidFill>
                <a:latin typeface="Tahoma" charset="0"/>
              </a:defRPr>
            </a:lvl7pPr>
            <a:lvl8pPr marL="3429000" indent="-228600" eaLnBrk="0" fontAlgn="base" hangingPunct="0">
              <a:spcBef>
                <a:spcPct val="0"/>
              </a:spcBef>
              <a:spcAft>
                <a:spcPct val="0"/>
              </a:spcAft>
              <a:defRPr sz="2400">
                <a:solidFill>
                  <a:schemeClr val="tx1"/>
                </a:solidFill>
                <a:latin typeface="Tahoma" charset="0"/>
              </a:defRPr>
            </a:lvl8pPr>
            <a:lvl9pPr marL="3886200" indent="-228600" eaLnBrk="0" fontAlgn="base" hangingPunct="0">
              <a:spcBef>
                <a:spcPct val="0"/>
              </a:spcBef>
              <a:spcAft>
                <a:spcPct val="0"/>
              </a:spcAft>
              <a:defRPr sz="2400">
                <a:solidFill>
                  <a:schemeClr val="tx1"/>
                </a:solidFill>
                <a:latin typeface="Tahoma" charset="0"/>
              </a:defRPr>
            </a:lvl9pPr>
          </a:lstStyle>
          <a:p>
            <a:pPr eaLnBrk="1" hangingPunct="1"/>
            <a:fld id="{8E170457-5F46-AB4B-BBFF-21D9CFE39D78}" type="slidenum">
              <a:rPr lang="en-US" altLang="en-US" sz="1200"/>
              <a:pPr eaLnBrk="1" hangingPunct="1"/>
              <a:t>9</a:t>
            </a:fld>
            <a:endParaRPr lang="en-US" altLang="en-US" sz="1200"/>
          </a:p>
        </p:txBody>
      </p:sp>
      <p:sp>
        <p:nvSpPr>
          <p:cNvPr id="4" name="Rectangle 3"/>
          <p:cNvSpPr txBox="1">
            <a:spLocks noChangeArrowheads="1"/>
          </p:cNvSpPr>
          <p:nvPr/>
        </p:nvSpPr>
        <p:spPr>
          <a:xfrm>
            <a:off x="304800" y="990600"/>
            <a:ext cx="8382000" cy="5257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sz="2000" dirty="0"/>
          </a:p>
        </p:txBody>
      </p:sp>
      <p:sp>
        <p:nvSpPr>
          <p:cNvPr id="7" name="Google Shape;1949;p22">
            <a:extLst>
              <a:ext uri="{FF2B5EF4-FFF2-40B4-BE49-F238E27FC236}">
                <a16:creationId xmlns:a16="http://schemas.microsoft.com/office/drawing/2014/main" id="{CE5144A2-D2F0-4265-907E-036FDD4E76A6}"/>
              </a:ext>
            </a:extLst>
          </p:cNvPr>
          <p:cNvSpPr txBox="1">
            <a:spLocks/>
          </p:cNvSpPr>
          <p:nvPr/>
        </p:nvSpPr>
        <p:spPr>
          <a:xfrm>
            <a:off x="1131750" y="407700"/>
            <a:ext cx="6880500" cy="582900"/>
          </a:xfrm>
          <a:prstGeom prst="rect">
            <a:avLst/>
          </a:prstGeom>
        </p:spPr>
        <p:txBody>
          <a:bodyPr spcFirstLastPara="1" wrap="square" lIns="91425" tIns="91425" rIns="91425" bIns="91425" anchor="b" anchorCtr="0">
            <a:noAutofit/>
          </a:bodyPr>
          <a:lstStyle>
            <a:lvl1pPr algn="ctr" defTabSz="914400" rtl="0" eaLnBrk="1" latinLnBrk="0" hangingPunct="1">
              <a:spcBef>
                <a:spcPct val="0"/>
              </a:spcBef>
              <a:buNone/>
              <a:defRPr sz="4400" b="1" kern="1200">
                <a:solidFill>
                  <a:srgbClr val="7030A0"/>
                </a:solidFill>
                <a:latin typeface="+mj-lt"/>
                <a:ea typeface="+mj-ea"/>
                <a:cs typeface="+mj-cs"/>
              </a:defRPr>
            </a:lvl1pPr>
          </a:lstStyle>
          <a:p>
            <a:pPr>
              <a:spcBef>
                <a:spcPts val="0"/>
              </a:spcBef>
            </a:pPr>
            <a:r>
              <a:rPr lang="en-US" dirty="0">
                <a:solidFill>
                  <a:srgbClr val="00B0F0"/>
                </a:solidFill>
              </a:rPr>
              <a:t>Getting Data</a:t>
            </a:r>
          </a:p>
        </p:txBody>
      </p:sp>
      <p:sp>
        <p:nvSpPr>
          <p:cNvPr id="8" name="Google Shape;1950;p22">
            <a:extLst>
              <a:ext uri="{FF2B5EF4-FFF2-40B4-BE49-F238E27FC236}">
                <a16:creationId xmlns:a16="http://schemas.microsoft.com/office/drawing/2014/main" id="{49768645-36E1-42AE-BEFE-8EFA95577662}"/>
              </a:ext>
            </a:extLst>
          </p:cNvPr>
          <p:cNvSpPr txBox="1">
            <a:spLocks/>
          </p:cNvSpPr>
          <p:nvPr/>
        </p:nvSpPr>
        <p:spPr>
          <a:xfrm>
            <a:off x="457200" y="1903900"/>
            <a:ext cx="7555050" cy="338040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dirty="0"/>
              <a:t>Normally in your DS tasks you will be either:</a:t>
            </a:r>
          </a:p>
          <a:p>
            <a:pPr marL="0" indent="0">
              <a:spcBef>
                <a:spcPts val="600"/>
              </a:spcBef>
              <a:buFont typeface="Arial" pitchFamily="34" charset="0"/>
              <a:buNone/>
            </a:pPr>
            <a:r>
              <a:rPr lang="en-US" dirty="0"/>
              <a:t>	</a:t>
            </a:r>
            <a:br>
              <a:rPr lang="en-US" dirty="0"/>
            </a:br>
            <a:r>
              <a:rPr lang="en-US" dirty="0"/>
              <a:t>	Given data</a:t>
            </a:r>
          </a:p>
          <a:p>
            <a:pPr marL="0" indent="0">
              <a:spcBef>
                <a:spcPts val="600"/>
              </a:spcBef>
              <a:buFont typeface="Arial" pitchFamily="34" charset="0"/>
              <a:buNone/>
            </a:pPr>
            <a:endParaRPr lang="en-US" dirty="0"/>
          </a:p>
          <a:p>
            <a:pPr marL="0" indent="0">
              <a:spcBef>
                <a:spcPts val="600"/>
              </a:spcBef>
              <a:buFont typeface="Arial" pitchFamily="34" charset="0"/>
              <a:buNone/>
            </a:pPr>
            <a:r>
              <a:rPr lang="en-US" dirty="0"/>
              <a:t>	Required to download data</a:t>
            </a:r>
          </a:p>
          <a:p>
            <a:pPr marL="0" indent="0">
              <a:spcBef>
                <a:spcPts val="600"/>
              </a:spcBef>
              <a:buFont typeface="Arial" pitchFamily="34" charset="0"/>
              <a:buNone/>
            </a:pPr>
            <a:endParaRPr lang="en-US" dirty="0"/>
          </a:p>
          <a:p>
            <a:pPr marL="0" indent="0">
              <a:spcBef>
                <a:spcPts val="600"/>
              </a:spcBef>
              <a:buFont typeface="Arial" pitchFamily="34" charset="0"/>
              <a:buNone/>
            </a:pPr>
            <a:r>
              <a:rPr lang="en-US" dirty="0"/>
              <a:t>	Required to scrape data of the web </a:t>
            </a:r>
          </a:p>
        </p:txBody>
      </p:sp>
      <p:cxnSp>
        <p:nvCxnSpPr>
          <p:cNvPr id="9" name="Google Shape;1951;p22">
            <a:extLst>
              <a:ext uri="{FF2B5EF4-FFF2-40B4-BE49-F238E27FC236}">
                <a16:creationId xmlns:a16="http://schemas.microsoft.com/office/drawing/2014/main" id="{2182613D-6C7C-405D-8599-EF188B58E46F}"/>
              </a:ext>
            </a:extLst>
          </p:cNvPr>
          <p:cNvCxnSpPr/>
          <p:nvPr/>
        </p:nvCxnSpPr>
        <p:spPr>
          <a:xfrm>
            <a:off x="7784800" y="3370950"/>
            <a:ext cx="21300" cy="1764900"/>
          </a:xfrm>
          <a:prstGeom prst="straightConnector1">
            <a:avLst/>
          </a:prstGeom>
          <a:noFill/>
          <a:ln w="9525" cap="flat" cmpd="sng">
            <a:solidFill>
              <a:schemeClr val="dk2"/>
            </a:solidFill>
            <a:prstDash val="solid"/>
            <a:round/>
            <a:headEnd type="none" w="med" len="med"/>
            <a:tailEnd type="triangle" w="med" len="med"/>
          </a:ln>
        </p:spPr>
      </p:cxnSp>
      <p:sp>
        <p:nvSpPr>
          <p:cNvPr id="10" name="Google Shape;1952;p22">
            <a:extLst>
              <a:ext uri="{FF2B5EF4-FFF2-40B4-BE49-F238E27FC236}">
                <a16:creationId xmlns:a16="http://schemas.microsoft.com/office/drawing/2014/main" id="{0D3D00F0-3EF5-4F2F-A51B-8B682B85F2D5}"/>
              </a:ext>
            </a:extLst>
          </p:cNvPr>
          <p:cNvSpPr txBox="1"/>
          <p:nvPr/>
        </p:nvSpPr>
        <p:spPr>
          <a:xfrm>
            <a:off x="7391400" y="2765700"/>
            <a:ext cx="1476275" cy="2954625"/>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dirty="0">
                <a:latin typeface="Merriweather"/>
                <a:ea typeface="Merriweather"/>
                <a:cs typeface="Merriweather"/>
                <a:sym typeface="Merriweather"/>
              </a:rPr>
              <a:t>Least</a:t>
            </a:r>
            <a:br>
              <a:rPr lang="en" dirty="0">
                <a:latin typeface="Merriweather"/>
                <a:ea typeface="Merriweather"/>
                <a:cs typeface="Merriweather"/>
                <a:sym typeface="Merriweather"/>
              </a:rPr>
            </a:br>
            <a:r>
              <a:rPr lang="en" dirty="0">
                <a:latin typeface="Merriweather"/>
                <a:ea typeface="Merriweather"/>
                <a:cs typeface="Merriweather"/>
                <a:sym typeface="Merriweather"/>
              </a:rPr>
              <a:t>intensive</a:t>
            </a: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endParaRPr dirty="0">
              <a:latin typeface="Merriweather"/>
              <a:ea typeface="Merriweather"/>
              <a:cs typeface="Merriweather"/>
              <a:sym typeface="Merriweather"/>
            </a:endParaRPr>
          </a:p>
          <a:p>
            <a:pPr marL="0" lvl="0" indent="0" algn="r" rtl="0">
              <a:spcBef>
                <a:spcPts val="0"/>
              </a:spcBef>
              <a:spcAft>
                <a:spcPts val="0"/>
              </a:spcAft>
              <a:buNone/>
            </a:pPr>
            <a:r>
              <a:rPr lang="en" dirty="0">
                <a:latin typeface="Merriweather"/>
                <a:ea typeface="Merriweather"/>
                <a:cs typeface="Merriweather"/>
                <a:sym typeface="Merriweather"/>
              </a:rPr>
              <a:t>Most intensive</a:t>
            </a:r>
            <a:endParaRPr dirty="0">
              <a:latin typeface="Merriweather"/>
              <a:ea typeface="Merriweather"/>
              <a:cs typeface="Merriweather"/>
              <a:sym typeface="Merriweather"/>
            </a:endParaRPr>
          </a:p>
        </p:txBody>
      </p:sp>
    </p:spTree>
    <p:extLst>
      <p:ext uri="{BB962C8B-B14F-4D97-AF65-F5344CB8AC3E}">
        <p14:creationId xmlns:p14="http://schemas.microsoft.com/office/powerpoint/2010/main" val="3793340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28909</TotalTime>
  <Words>2837</Words>
  <Application>Microsoft Office PowerPoint</Application>
  <PresentationFormat>On-screen Show (4:3)</PresentationFormat>
  <Paragraphs>345</Paragraphs>
  <Slides>54</Slides>
  <Notes>11</Notes>
  <HiddenSlides>9</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68" baseType="lpstr">
      <vt:lpstr>-apple-system</vt:lpstr>
      <vt:lpstr>Arial</vt:lpstr>
      <vt:lpstr>Calibri</vt:lpstr>
      <vt:lpstr>Calibri Light</vt:lpstr>
      <vt:lpstr>charter</vt:lpstr>
      <vt:lpstr>Merriweather</vt:lpstr>
      <vt:lpstr>Tahoma</vt:lpstr>
      <vt:lpstr>Times</vt:lpstr>
      <vt:lpstr>Times New Roman</vt:lpstr>
      <vt:lpstr>Wingdings</vt:lpstr>
      <vt:lpstr>Office Theme</vt:lpstr>
      <vt:lpstr>Visio</vt:lpstr>
      <vt:lpstr>Document</vt:lpstr>
      <vt:lpstr>Worksheet</vt:lpstr>
      <vt:lpstr>PowerPoint Presentation</vt:lpstr>
      <vt:lpstr>Types of Data 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Why Visualize Data?</vt:lpstr>
      <vt:lpstr>John Snow</vt:lpstr>
      <vt:lpstr>Anscombe’s Quartet</vt:lpstr>
      <vt:lpstr>Anscombe’s Quartet (2)</vt:lpstr>
      <vt:lpstr>Anscombe’s Quartet (3)</vt:lpstr>
      <vt:lpstr>Another example: Pearson Correlation</vt:lpstr>
      <vt:lpstr>Other reasons?</vt:lpstr>
      <vt:lpstr>What is the rate-limiting step in data understanding?</vt:lpstr>
      <vt:lpstr> What is the rate-limiting step in data understanding?</vt:lpstr>
      <vt:lpstr>What makes a good visualization?</vt:lpstr>
      <vt:lpstr>Example: High or Low Data Ink ratio?</vt:lpstr>
      <vt:lpstr>Example: High or Low Data Ink ratio?</vt:lpstr>
      <vt:lpstr>PowerPoint Presentation</vt:lpstr>
      <vt:lpstr>PowerPoint Presentation</vt:lpstr>
      <vt:lpstr>PowerPoint Presentation</vt:lpstr>
      <vt:lpstr>Role of Perception</vt:lpstr>
      <vt:lpstr>Colors</vt:lpstr>
      <vt:lpstr>Illusion</vt:lpstr>
      <vt:lpstr>Pre-attentive processing</vt:lpstr>
      <vt:lpstr>Plots/Graphs</vt:lpstr>
      <vt:lpstr>Bar chart</vt:lpstr>
      <vt:lpstr>Grouped Bar chart</vt:lpstr>
      <vt:lpstr>Stacked Bar chart</vt:lpstr>
      <vt:lpstr>Vertical Bar chart</vt:lpstr>
      <vt:lpstr>Line chart</vt:lpstr>
      <vt:lpstr>Line chart with multiple lines</vt:lpstr>
      <vt:lpstr>Pie Chart</vt:lpstr>
      <vt:lpstr>Nested Pie Chart</vt:lpstr>
      <vt:lpstr>Donut Chart</vt:lpstr>
      <vt:lpstr>Scatter Plot</vt:lpstr>
      <vt:lpstr>PowerPoint Presentation</vt:lpstr>
      <vt:lpstr>Assignment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 Ernst</dc:creator>
  <cp:lastModifiedBy>Haseeb Ahmad</cp:lastModifiedBy>
  <cp:revision>732</cp:revision>
  <cp:lastPrinted>2012-07-23T05:21:44Z</cp:lastPrinted>
  <dcterms:created xsi:type="dcterms:W3CDTF">2012-06-20T04:14:54Z</dcterms:created>
  <dcterms:modified xsi:type="dcterms:W3CDTF">2021-10-18T05:21:09Z</dcterms:modified>
</cp:coreProperties>
</file>